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33"/>
  </p:notesMasterIdLst>
  <p:handoutMasterIdLst>
    <p:handoutMasterId r:id="rId34"/>
  </p:handoutMasterIdLst>
  <p:sldIdLst>
    <p:sldId id="256" r:id="rId2"/>
    <p:sldId id="425" r:id="rId3"/>
    <p:sldId id="374" r:id="rId4"/>
    <p:sldId id="426" r:id="rId5"/>
    <p:sldId id="427" r:id="rId6"/>
    <p:sldId id="296" r:id="rId7"/>
    <p:sldId id="433" r:id="rId8"/>
    <p:sldId id="434" r:id="rId9"/>
    <p:sldId id="435" r:id="rId10"/>
    <p:sldId id="428" r:id="rId11"/>
    <p:sldId id="429" r:id="rId12"/>
    <p:sldId id="430" r:id="rId13"/>
    <p:sldId id="431" r:id="rId14"/>
    <p:sldId id="436" r:id="rId15"/>
    <p:sldId id="432" r:id="rId16"/>
    <p:sldId id="440" r:id="rId17"/>
    <p:sldId id="439" r:id="rId18"/>
    <p:sldId id="452" r:id="rId19"/>
    <p:sldId id="453" r:id="rId20"/>
    <p:sldId id="454" r:id="rId21"/>
    <p:sldId id="443" r:id="rId22"/>
    <p:sldId id="445" r:id="rId23"/>
    <p:sldId id="455" r:id="rId24"/>
    <p:sldId id="449" r:id="rId25"/>
    <p:sldId id="456" r:id="rId26"/>
    <p:sldId id="457" r:id="rId27"/>
    <p:sldId id="458" r:id="rId28"/>
    <p:sldId id="459" r:id="rId29"/>
    <p:sldId id="450" r:id="rId30"/>
    <p:sldId id="438" r:id="rId31"/>
    <p:sldId id="424" r:id="rId32"/>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1" hangingPunct="1">
      <a:defRPr kern="1200">
        <a:solidFill>
          <a:schemeClr val="tx1"/>
        </a:solidFill>
        <a:latin typeface="Calibri" panose="020F0502020204030204" pitchFamily="34" charset="0"/>
        <a:ea typeface="+mn-ea"/>
        <a:cs typeface="+mn-cs"/>
      </a:defRPr>
    </a:lvl6pPr>
    <a:lvl7pPr marL="2743200" algn="l" defTabSz="914400" rtl="0" eaLnBrk="1" latinLnBrk="1" hangingPunct="1">
      <a:defRPr kern="1200">
        <a:solidFill>
          <a:schemeClr val="tx1"/>
        </a:solidFill>
        <a:latin typeface="Calibri" panose="020F0502020204030204" pitchFamily="34" charset="0"/>
        <a:ea typeface="+mn-ea"/>
        <a:cs typeface="+mn-cs"/>
      </a:defRPr>
    </a:lvl7pPr>
    <a:lvl8pPr marL="3200400" algn="l" defTabSz="914400" rtl="0" eaLnBrk="1" latinLnBrk="1" hangingPunct="1">
      <a:defRPr kern="1200">
        <a:solidFill>
          <a:schemeClr val="tx1"/>
        </a:solidFill>
        <a:latin typeface="Calibri" panose="020F0502020204030204" pitchFamily="34" charset="0"/>
        <a:ea typeface="+mn-ea"/>
        <a:cs typeface="+mn-cs"/>
      </a:defRPr>
    </a:lvl8pPr>
    <a:lvl9pPr marL="3657600" algn="l" defTabSz="914400" rtl="0" eaLnBrk="1" latinLnBrk="1"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fault"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641" autoAdjust="0"/>
  </p:normalViewPr>
  <p:slideViewPr>
    <p:cSldViewPr snapToGrid="0">
      <p:cViewPr varScale="1">
        <p:scale>
          <a:sx n="108" d="100"/>
          <a:sy n="108" d="100"/>
        </p:scale>
        <p:origin x="654" y="108"/>
      </p:cViewPr>
      <p:guideLst/>
    </p:cSldViewPr>
  </p:slideViewPr>
  <p:notesTextViewPr>
    <p:cViewPr>
      <p:scale>
        <a:sx n="125" d="100"/>
        <a:sy n="125" d="100"/>
      </p:scale>
      <p:origin x="0" y="0"/>
    </p:cViewPr>
  </p:notesTextViewPr>
  <p:sorterViewPr>
    <p:cViewPr>
      <p:scale>
        <a:sx n="81" d="100"/>
        <a:sy n="81" d="100"/>
      </p:scale>
      <p:origin x="0" y="0"/>
    </p:cViewPr>
  </p:sorterViewPr>
  <p:notesViewPr>
    <p:cSldViewPr snapToGrid="0">
      <p:cViewPr>
        <p:scale>
          <a:sx n="75" d="100"/>
          <a:sy n="75" d="100"/>
        </p:scale>
        <p:origin x="4092" y="4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5A4B76-6994-4270-8877-F50872F3499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391AD04-DECD-437A-B459-BB70CA12BC11}">
      <dgm:prSet/>
      <dgm:spPr/>
      <dgm:t>
        <a:bodyPr/>
        <a:lstStyle/>
        <a:p>
          <a:pPr>
            <a:lnSpc>
              <a:spcPct val="100000"/>
            </a:lnSpc>
          </a:pPr>
          <a:r>
            <a:rPr lang="en-US" dirty="0"/>
            <a:t>To understand certain critical parameters in any physical phenomenon, data optimisation can be implemented by machine learning algorithms.</a:t>
          </a:r>
        </a:p>
      </dgm:t>
    </dgm:pt>
    <dgm:pt modelId="{37A500E8-BAC8-41BF-BCCE-E4F3F6A6B8D4}" type="parTrans" cxnId="{3495C136-17FB-4CA9-9F14-0CDF7B29B1D7}">
      <dgm:prSet/>
      <dgm:spPr/>
      <dgm:t>
        <a:bodyPr/>
        <a:lstStyle/>
        <a:p>
          <a:endParaRPr lang="en-US"/>
        </a:p>
      </dgm:t>
    </dgm:pt>
    <dgm:pt modelId="{F1C859FC-A380-4580-B7E4-A42E37BE3BC2}" type="sibTrans" cxnId="{3495C136-17FB-4CA9-9F14-0CDF7B29B1D7}">
      <dgm:prSet/>
      <dgm:spPr/>
      <dgm:t>
        <a:bodyPr/>
        <a:lstStyle/>
        <a:p>
          <a:pPr>
            <a:lnSpc>
              <a:spcPct val="100000"/>
            </a:lnSpc>
          </a:pPr>
          <a:endParaRPr lang="en-US"/>
        </a:p>
      </dgm:t>
    </dgm:pt>
    <dgm:pt modelId="{58FE0B37-261D-48F3-B8A0-83A767B4B6D0}">
      <dgm:prSet/>
      <dgm:spPr/>
      <dgm:t>
        <a:bodyPr/>
        <a:lstStyle/>
        <a:p>
          <a:pPr>
            <a:lnSpc>
              <a:spcPct val="100000"/>
            </a:lnSpc>
          </a:pPr>
          <a:r>
            <a:rPr lang="en-US" dirty="0"/>
            <a:t>By definition, machine learning is a branch of artificial intelligence (AI) and computer science that focuses on the use of data and algorithms to imitate the way that humans learn, gradually improving its accuracy.</a:t>
          </a:r>
        </a:p>
      </dgm:t>
    </dgm:pt>
    <dgm:pt modelId="{ED6A671C-8496-4AF5-8E60-B8A2574AFEBD}" type="sibTrans" cxnId="{14ED026E-5394-4F67-9D8C-13F35839A436}">
      <dgm:prSet/>
      <dgm:spPr/>
      <dgm:t>
        <a:bodyPr/>
        <a:lstStyle/>
        <a:p>
          <a:pPr>
            <a:lnSpc>
              <a:spcPct val="100000"/>
            </a:lnSpc>
          </a:pPr>
          <a:endParaRPr lang="en-US"/>
        </a:p>
      </dgm:t>
    </dgm:pt>
    <dgm:pt modelId="{2BDAF5A4-03A4-478A-A8BB-A4F0AFAE0C0D}" type="parTrans" cxnId="{14ED026E-5394-4F67-9D8C-13F35839A436}">
      <dgm:prSet/>
      <dgm:spPr/>
      <dgm:t>
        <a:bodyPr/>
        <a:lstStyle/>
        <a:p>
          <a:endParaRPr lang="en-US"/>
        </a:p>
      </dgm:t>
    </dgm:pt>
    <dgm:pt modelId="{7BA6F898-A573-4CD7-8E68-E966F8BAB7D3}">
      <dgm:prSet/>
      <dgm:spPr/>
      <dgm:t>
        <a:bodyPr/>
        <a:lstStyle/>
        <a:p>
          <a:pPr>
            <a:lnSpc>
              <a:spcPct val="100000"/>
            </a:lnSpc>
          </a:pPr>
          <a:r>
            <a:rPr lang="en-US" dirty="0"/>
            <a:t>The data optimisation saves simulation time to interpret the phenomenon by improving accuracy. This is in the current developing stage of this technology world.</a:t>
          </a:r>
        </a:p>
      </dgm:t>
    </dgm:pt>
    <dgm:pt modelId="{1AC2A291-64B2-4519-94C5-250AFE01E0C2}" type="sibTrans" cxnId="{95E05AC4-2FBE-4FC8-B7F7-C756B3482FCC}">
      <dgm:prSet/>
      <dgm:spPr/>
      <dgm:t>
        <a:bodyPr/>
        <a:lstStyle/>
        <a:p>
          <a:pPr>
            <a:lnSpc>
              <a:spcPct val="100000"/>
            </a:lnSpc>
          </a:pPr>
          <a:endParaRPr lang="en-US"/>
        </a:p>
      </dgm:t>
    </dgm:pt>
    <dgm:pt modelId="{B9B365B7-84E6-42FF-8D97-266C7E901E49}" type="parTrans" cxnId="{95E05AC4-2FBE-4FC8-B7F7-C756B3482FCC}">
      <dgm:prSet/>
      <dgm:spPr/>
      <dgm:t>
        <a:bodyPr/>
        <a:lstStyle/>
        <a:p>
          <a:endParaRPr lang="en-US"/>
        </a:p>
      </dgm:t>
    </dgm:pt>
    <dgm:pt modelId="{369E867F-F822-47DF-9C30-A209B15F6108}">
      <dgm:prSet/>
      <dgm:spPr/>
      <dgm:t>
        <a:bodyPr/>
        <a:lstStyle/>
        <a:p>
          <a:pPr>
            <a:lnSpc>
              <a:spcPct val="100000"/>
            </a:lnSpc>
          </a:pPr>
          <a:r>
            <a:rPr lang="en-US" dirty="0"/>
            <a:t>This improvisation will assist steel industry technologies in prospering and creating a better future.</a:t>
          </a:r>
        </a:p>
      </dgm:t>
    </dgm:pt>
    <dgm:pt modelId="{51C6FF8C-A416-4FD5-A24B-7368B7882E30}" type="sibTrans" cxnId="{6DA33259-8DE6-4987-8FF2-85733D754981}">
      <dgm:prSet/>
      <dgm:spPr/>
      <dgm:t>
        <a:bodyPr/>
        <a:lstStyle/>
        <a:p>
          <a:endParaRPr lang="en-US"/>
        </a:p>
      </dgm:t>
    </dgm:pt>
    <dgm:pt modelId="{30FC8226-4376-46D9-B3EF-390353C74314}" type="parTrans" cxnId="{6DA33259-8DE6-4987-8FF2-85733D754981}">
      <dgm:prSet/>
      <dgm:spPr/>
      <dgm:t>
        <a:bodyPr/>
        <a:lstStyle/>
        <a:p>
          <a:endParaRPr lang="en-US"/>
        </a:p>
      </dgm:t>
    </dgm:pt>
    <dgm:pt modelId="{72B33BCF-BF8E-4134-8B8F-C2732F8606DF}" type="pres">
      <dgm:prSet presAssocID="{B65A4B76-6994-4270-8877-F50872F3499C}" presName="root" presStyleCnt="0">
        <dgm:presLayoutVars>
          <dgm:dir/>
          <dgm:resizeHandles val="exact"/>
        </dgm:presLayoutVars>
      </dgm:prSet>
      <dgm:spPr/>
    </dgm:pt>
    <dgm:pt modelId="{155553A1-0177-47E6-97AF-4C15541FC497}" type="pres">
      <dgm:prSet presAssocID="{58FE0B37-261D-48F3-B8A0-83A767B4B6D0}" presName="compNode" presStyleCnt="0"/>
      <dgm:spPr/>
    </dgm:pt>
    <dgm:pt modelId="{8D98A90A-A4BC-4443-A3F4-0EBF1FF657F4}" type="pres">
      <dgm:prSet presAssocID="{58FE0B37-261D-48F3-B8A0-83A767B4B6D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ientist"/>
        </a:ext>
      </dgm:extLst>
    </dgm:pt>
    <dgm:pt modelId="{AC77950B-8D28-4DD8-89B3-E49E887ECA2F}" type="pres">
      <dgm:prSet presAssocID="{58FE0B37-261D-48F3-B8A0-83A767B4B6D0}" presName="spaceRect" presStyleCnt="0"/>
      <dgm:spPr/>
    </dgm:pt>
    <dgm:pt modelId="{3B495AA2-7698-45E9-93FF-AED5BB7B37EC}" type="pres">
      <dgm:prSet presAssocID="{58FE0B37-261D-48F3-B8A0-83A767B4B6D0}" presName="textRect" presStyleLbl="revTx" presStyleIdx="0" presStyleCnt="4">
        <dgm:presLayoutVars>
          <dgm:chMax val="1"/>
          <dgm:chPref val="1"/>
        </dgm:presLayoutVars>
      </dgm:prSet>
      <dgm:spPr/>
    </dgm:pt>
    <dgm:pt modelId="{1F5149BE-43A3-4EC3-AF0E-D9DAB1847727}" type="pres">
      <dgm:prSet presAssocID="{ED6A671C-8496-4AF5-8E60-B8A2574AFEBD}" presName="sibTrans" presStyleCnt="0"/>
      <dgm:spPr/>
    </dgm:pt>
    <dgm:pt modelId="{DFE0BA8C-DF5F-41D1-85C3-55FC298EC266}" type="pres">
      <dgm:prSet presAssocID="{0391AD04-DECD-437A-B459-BB70CA12BC11}" presName="compNode" presStyleCnt="0"/>
      <dgm:spPr/>
    </dgm:pt>
    <dgm:pt modelId="{DF16B0E5-52CE-4C21-98F7-830A09C10A32}" type="pres">
      <dgm:prSet presAssocID="{0391AD04-DECD-437A-B459-BB70CA12BC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382F9096-E34B-43F1-8502-E905DA31927E}" type="pres">
      <dgm:prSet presAssocID="{0391AD04-DECD-437A-B459-BB70CA12BC11}" presName="spaceRect" presStyleCnt="0"/>
      <dgm:spPr/>
    </dgm:pt>
    <dgm:pt modelId="{50BBEEF3-DC1F-4EEE-B124-A38ADA75FDC1}" type="pres">
      <dgm:prSet presAssocID="{0391AD04-DECD-437A-B459-BB70CA12BC11}" presName="textRect" presStyleLbl="revTx" presStyleIdx="1" presStyleCnt="4">
        <dgm:presLayoutVars>
          <dgm:chMax val="1"/>
          <dgm:chPref val="1"/>
        </dgm:presLayoutVars>
      </dgm:prSet>
      <dgm:spPr/>
    </dgm:pt>
    <dgm:pt modelId="{027163C6-8612-4291-B9F0-A9D0385228BD}" type="pres">
      <dgm:prSet presAssocID="{F1C859FC-A380-4580-B7E4-A42E37BE3BC2}" presName="sibTrans" presStyleCnt="0"/>
      <dgm:spPr/>
    </dgm:pt>
    <dgm:pt modelId="{E725E691-785A-46FF-9899-C9592F41A363}" type="pres">
      <dgm:prSet presAssocID="{7BA6F898-A573-4CD7-8E68-E966F8BAB7D3}" presName="compNode" presStyleCnt="0"/>
      <dgm:spPr/>
    </dgm:pt>
    <dgm:pt modelId="{8CBCAE5B-FE29-41E4-AC4E-C20407C2AC43}" type="pres">
      <dgm:prSet presAssocID="{7BA6F898-A573-4CD7-8E68-E966F8BAB7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 Guitar"/>
        </a:ext>
      </dgm:extLst>
    </dgm:pt>
    <dgm:pt modelId="{FE729EAA-ED64-465F-B78E-D84F02C56B1C}" type="pres">
      <dgm:prSet presAssocID="{7BA6F898-A573-4CD7-8E68-E966F8BAB7D3}" presName="spaceRect" presStyleCnt="0"/>
      <dgm:spPr/>
    </dgm:pt>
    <dgm:pt modelId="{76093215-ACEA-4410-9558-28C2CB363A49}" type="pres">
      <dgm:prSet presAssocID="{7BA6F898-A573-4CD7-8E68-E966F8BAB7D3}" presName="textRect" presStyleLbl="revTx" presStyleIdx="2" presStyleCnt="4" custScaleX="129017">
        <dgm:presLayoutVars>
          <dgm:chMax val="1"/>
          <dgm:chPref val="1"/>
        </dgm:presLayoutVars>
      </dgm:prSet>
      <dgm:spPr/>
    </dgm:pt>
    <dgm:pt modelId="{AC901AFB-37CD-461C-AD92-731589F7F7D2}" type="pres">
      <dgm:prSet presAssocID="{1AC2A291-64B2-4519-94C5-250AFE01E0C2}" presName="sibTrans" presStyleCnt="0"/>
      <dgm:spPr/>
    </dgm:pt>
    <dgm:pt modelId="{53E258CB-CE2E-46EF-8DCA-53630D82794B}" type="pres">
      <dgm:prSet presAssocID="{369E867F-F822-47DF-9C30-A209B15F6108}" presName="compNode" presStyleCnt="0"/>
      <dgm:spPr/>
    </dgm:pt>
    <dgm:pt modelId="{5D8D8365-CCD3-4F0F-9D39-7F0953214AA7}" type="pres">
      <dgm:prSet presAssocID="{369E867F-F822-47DF-9C30-A209B15F6108}" presName="iconRect" presStyleLbl="node1" presStyleIdx="3" presStyleCnt="4" custScaleX="100236" custScaleY="9925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571A4BF9-10DD-4B15-B558-AB290BE3654D}" type="pres">
      <dgm:prSet presAssocID="{369E867F-F822-47DF-9C30-A209B15F6108}" presName="spaceRect" presStyleCnt="0"/>
      <dgm:spPr/>
    </dgm:pt>
    <dgm:pt modelId="{ED52872F-5685-4AF9-A5E7-288620D72E9A}" type="pres">
      <dgm:prSet presAssocID="{369E867F-F822-47DF-9C30-A209B15F6108}" presName="textRect" presStyleLbl="revTx" presStyleIdx="3" presStyleCnt="4">
        <dgm:presLayoutVars>
          <dgm:chMax val="1"/>
          <dgm:chPref val="1"/>
        </dgm:presLayoutVars>
      </dgm:prSet>
      <dgm:spPr/>
    </dgm:pt>
  </dgm:ptLst>
  <dgm:cxnLst>
    <dgm:cxn modelId="{3495C136-17FB-4CA9-9F14-0CDF7B29B1D7}" srcId="{B65A4B76-6994-4270-8877-F50872F3499C}" destId="{0391AD04-DECD-437A-B459-BB70CA12BC11}" srcOrd="1" destOrd="0" parTransId="{37A500E8-BAC8-41BF-BCCE-E4F3F6A6B8D4}" sibTransId="{F1C859FC-A380-4580-B7E4-A42E37BE3BC2}"/>
    <dgm:cxn modelId="{ED058242-9367-4836-AF3E-E72A81B2596F}" type="presOf" srcId="{369E867F-F822-47DF-9C30-A209B15F6108}" destId="{ED52872F-5685-4AF9-A5E7-288620D72E9A}" srcOrd="0" destOrd="0" presId="urn:microsoft.com/office/officeart/2018/2/layout/IconLabelList"/>
    <dgm:cxn modelId="{14ED026E-5394-4F67-9D8C-13F35839A436}" srcId="{B65A4B76-6994-4270-8877-F50872F3499C}" destId="{58FE0B37-261D-48F3-B8A0-83A767B4B6D0}" srcOrd="0" destOrd="0" parTransId="{2BDAF5A4-03A4-478A-A8BB-A4F0AFAE0C0D}" sibTransId="{ED6A671C-8496-4AF5-8E60-B8A2574AFEBD}"/>
    <dgm:cxn modelId="{6DA33259-8DE6-4987-8FF2-85733D754981}" srcId="{B65A4B76-6994-4270-8877-F50872F3499C}" destId="{369E867F-F822-47DF-9C30-A209B15F6108}" srcOrd="3" destOrd="0" parTransId="{30FC8226-4376-46D9-B3EF-390353C74314}" sibTransId="{51C6FF8C-A416-4FD5-A24B-7368B7882E30}"/>
    <dgm:cxn modelId="{9B43C37E-3377-40CE-B779-51A433D122B2}" type="presOf" srcId="{B65A4B76-6994-4270-8877-F50872F3499C}" destId="{72B33BCF-BF8E-4134-8B8F-C2732F8606DF}" srcOrd="0" destOrd="0" presId="urn:microsoft.com/office/officeart/2018/2/layout/IconLabelList"/>
    <dgm:cxn modelId="{DDFEC0BA-DA4A-4AD0-AD4C-C7E7D6AD7F8B}" type="presOf" srcId="{58FE0B37-261D-48F3-B8A0-83A767B4B6D0}" destId="{3B495AA2-7698-45E9-93FF-AED5BB7B37EC}" srcOrd="0" destOrd="0" presId="urn:microsoft.com/office/officeart/2018/2/layout/IconLabelList"/>
    <dgm:cxn modelId="{95E05AC4-2FBE-4FC8-B7F7-C756B3482FCC}" srcId="{B65A4B76-6994-4270-8877-F50872F3499C}" destId="{7BA6F898-A573-4CD7-8E68-E966F8BAB7D3}" srcOrd="2" destOrd="0" parTransId="{B9B365B7-84E6-42FF-8D97-266C7E901E49}" sibTransId="{1AC2A291-64B2-4519-94C5-250AFE01E0C2}"/>
    <dgm:cxn modelId="{258F63E0-AF4E-40FF-B6F5-39AD3CC829B1}" type="presOf" srcId="{0391AD04-DECD-437A-B459-BB70CA12BC11}" destId="{50BBEEF3-DC1F-4EEE-B124-A38ADA75FDC1}" srcOrd="0" destOrd="0" presId="urn:microsoft.com/office/officeart/2018/2/layout/IconLabelList"/>
    <dgm:cxn modelId="{0D92B2FA-89FC-486E-BEAE-42AA30DB5575}" type="presOf" srcId="{7BA6F898-A573-4CD7-8E68-E966F8BAB7D3}" destId="{76093215-ACEA-4410-9558-28C2CB363A49}" srcOrd="0" destOrd="0" presId="urn:microsoft.com/office/officeart/2018/2/layout/IconLabelList"/>
    <dgm:cxn modelId="{1028963A-A34E-417B-BF1F-3EEA37C2FFE6}" type="presParOf" srcId="{72B33BCF-BF8E-4134-8B8F-C2732F8606DF}" destId="{155553A1-0177-47E6-97AF-4C15541FC497}" srcOrd="0" destOrd="0" presId="urn:microsoft.com/office/officeart/2018/2/layout/IconLabelList"/>
    <dgm:cxn modelId="{9C17F3BD-A3CD-496C-B4DF-6C9CC08471D5}" type="presParOf" srcId="{155553A1-0177-47E6-97AF-4C15541FC497}" destId="{8D98A90A-A4BC-4443-A3F4-0EBF1FF657F4}" srcOrd="0" destOrd="0" presId="urn:microsoft.com/office/officeart/2018/2/layout/IconLabelList"/>
    <dgm:cxn modelId="{727E4116-8C1C-41C6-980F-9CE153356DD3}" type="presParOf" srcId="{155553A1-0177-47E6-97AF-4C15541FC497}" destId="{AC77950B-8D28-4DD8-89B3-E49E887ECA2F}" srcOrd="1" destOrd="0" presId="urn:microsoft.com/office/officeart/2018/2/layout/IconLabelList"/>
    <dgm:cxn modelId="{B0A01DFD-3BC9-443E-AF26-5DE2F73B4DE1}" type="presParOf" srcId="{155553A1-0177-47E6-97AF-4C15541FC497}" destId="{3B495AA2-7698-45E9-93FF-AED5BB7B37EC}" srcOrd="2" destOrd="0" presId="urn:microsoft.com/office/officeart/2018/2/layout/IconLabelList"/>
    <dgm:cxn modelId="{AE476874-6049-48A5-B10D-E84039EAA97D}" type="presParOf" srcId="{72B33BCF-BF8E-4134-8B8F-C2732F8606DF}" destId="{1F5149BE-43A3-4EC3-AF0E-D9DAB1847727}" srcOrd="1" destOrd="0" presId="urn:microsoft.com/office/officeart/2018/2/layout/IconLabelList"/>
    <dgm:cxn modelId="{D6F88396-84E8-4A2F-B26E-F39FCA5383D6}" type="presParOf" srcId="{72B33BCF-BF8E-4134-8B8F-C2732F8606DF}" destId="{DFE0BA8C-DF5F-41D1-85C3-55FC298EC266}" srcOrd="2" destOrd="0" presId="urn:microsoft.com/office/officeart/2018/2/layout/IconLabelList"/>
    <dgm:cxn modelId="{A9F2F257-B498-439C-8FEB-0CC8BEBA4045}" type="presParOf" srcId="{DFE0BA8C-DF5F-41D1-85C3-55FC298EC266}" destId="{DF16B0E5-52CE-4C21-98F7-830A09C10A32}" srcOrd="0" destOrd="0" presId="urn:microsoft.com/office/officeart/2018/2/layout/IconLabelList"/>
    <dgm:cxn modelId="{27A08F7E-1948-467E-AA4E-F562E3F2D31A}" type="presParOf" srcId="{DFE0BA8C-DF5F-41D1-85C3-55FC298EC266}" destId="{382F9096-E34B-43F1-8502-E905DA31927E}" srcOrd="1" destOrd="0" presId="urn:microsoft.com/office/officeart/2018/2/layout/IconLabelList"/>
    <dgm:cxn modelId="{55B6DCCA-A0F8-4585-9BA1-060F2AB63219}" type="presParOf" srcId="{DFE0BA8C-DF5F-41D1-85C3-55FC298EC266}" destId="{50BBEEF3-DC1F-4EEE-B124-A38ADA75FDC1}" srcOrd="2" destOrd="0" presId="urn:microsoft.com/office/officeart/2018/2/layout/IconLabelList"/>
    <dgm:cxn modelId="{19190EF6-E158-47F4-8947-2B0079C40510}" type="presParOf" srcId="{72B33BCF-BF8E-4134-8B8F-C2732F8606DF}" destId="{027163C6-8612-4291-B9F0-A9D0385228BD}" srcOrd="3" destOrd="0" presId="urn:microsoft.com/office/officeart/2018/2/layout/IconLabelList"/>
    <dgm:cxn modelId="{77AC2E3A-D3E7-4D9B-826C-069406AC7409}" type="presParOf" srcId="{72B33BCF-BF8E-4134-8B8F-C2732F8606DF}" destId="{E725E691-785A-46FF-9899-C9592F41A363}" srcOrd="4" destOrd="0" presId="urn:microsoft.com/office/officeart/2018/2/layout/IconLabelList"/>
    <dgm:cxn modelId="{F0ABF0CB-334D-49C1-B4FC-68C5A389D2FC}" type="presParOf" srcId="{E725E691-785A-46FF-9899-C9592F41A363}" destId="{8CBCAE5B-FE29-41E4-AC4E-C20407C2AC43}" srcOrd="0" destOrd="0" presId="urn:microsoft.com/office/officeart/2018/2/layout/IconLabelList"/>
    <dgm:cxn modelId="{813BACD1-BC80-4817-BB14-E3CB495D1506}" type="presParOf" srcId="{E725E691-785A-46FF-9899-C9592F41A363}" destId="{FE729EAA-ED64-465F-B78E-D84F02C56B1C}" srcOrd="1" destOrd="0" presId="urn:microsoft.com/office/officeart/2018/2/layout/IconLabelList"/>
    <dgm:cxn modelId="{E486854C-0AB2-4A5A-BC4A-0046DFC8F28D}" type="presParOf" srcId="{E725E691-785A-46FF-9899-C9592F41A363}" destId="{76093215-ACEA-4410-9558-28C2CB363A49}" srcOrd="2" destOrd="0" presId="urn:microsoft.com/office/officeart/2018/2/layout/IconLabelList"/>
    <dgm:cxn modelId="{8F14EF65-8DB7-41BF-A084-C5208DB99AB7}" type="presParOf" srcId="{72B33BCF-BF8E-4134-8B8F-C2732F8606DF}" destId="{AC901AFB-37CD-461C-AD92-731589F7F7D2}" srcOrd="5" destOrd="0" presId="urn:microsoft.com/office/officeart/2018/2/layout/IconLabelList"/>
    <dgm:cxn modelId="{F45C7FAB-977B-4F1C-AA88-246FE623BB74}" type="presParOf" srcId="{72B33BCF-BF8E-4134-8B8F-C2732F8606DF}" destId="{53E258CB-CE2E-46EF-8DCA-53630D82794B}" srcOrd="6" destOrd="0" presId="urn:microsoft.com/office/officeart/2018/2/layout/IconLabelList"/>
    <dgm:cxn modelId="{4F9E8767-AA23-406A-82B9-77C35CB94A36}" type="presParOf" srcId="{53E258CB-CE2E-46EF-8DCA-53630D82794B}" destId="{5D8D8365-CCD3-4F0F-9D39-7F0953214AA7}" srcOrd="0" destOrd="0" presId="urn:microsoft.com/office/officeart/2018/2/layout/IconLabelList"/>
    <dgm:cxn modelId="{D437AC3A-59AD-4127-9AD1-6ED5AAC209EF}" type="presParOf" srcId="{53E258CB-CE2E-46EF-8DCA-53630D82794B}" destId="{571A4BF9-10DD-4B15-B558-AB290BE3654D}" srcOrd="1" destOrd="0" presId="urn:microsoft.com/office/officeart/2018/2/layout/IconLabelList"/>
    <dgm:cxn modelId="{95C6BCF5-8442-44CE-99C5-960540AE6D98}" type="presParOf" srcId="{53E258CB-CE2E-46EF-8DCA-53630D82794B}" destId="{ED52872F-5685-4AF9-A5E7-288620D72E9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8A90A-A4BC-4443-A3F4-0EBF1FF657F4}">
      <dsp:nvSpPr>
        <dsp:cNvPr id="0" name=""/>
        <dsp:cNvSpPr/>
      </dsp:nvSpPr>
      <dsp:spPr>
        <a:xfrm>
          <a:off x="392238" y="451493"/>
          <a:ext cx="641513" cy="6415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495AA2-7698-45E9-93FF-AED5BB7B37EC}">
      <dsp:nvSpPr>
        <dsp:cNvPr id="0" name=""/>
        <dsp:cNvSpPr/>
      </dsp:nvSpPr>
      <dsp:spPr>
        <a:xfrm>
          <a:off x="202" y="1398079"/>
          <a:ext cx="1425585" cy="108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By definition, machine learning is a branch of artificial intelligence (AI) and computer science that focuses on the use of data and algorithms to imitate the way that humans learn, gradually improving its accuracy.</a:t>
          </a:r>
        </a:p>
      </dsp:txBody>
      <dsp:txXfrm>
        <a:off x="202" y="1398079"/>
        <a:ext cx="1425585" cy="1087009"/>
      </dsp:txXfrm>
    </dsp:sp>
    <dsp:sp modelId="{DF16B0E5-52CE-4C21-98F7-830A09C10A32}">
      <dsp:nvSpPr>
        <dsp:cNvPr id="0" name=""/>
        <dsp:cNvSpPr/>
      </dsp:nvSpPr>
      <dsp:spPr>
        <a:xfrm>
          <a:off x="2067301" y="451493"/>
          <a:ext cx="641513" cy="6415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BBEEF3-DC1F-4EEE-B124-A38ADA75FDC1}">
      <dsp:nvSpPr>
        <dsp:cNvPr id="0" name=""/>
        <dsp:cNvSpPr/>
      </dsp:nvSpPr>
      <dsp:spPr>
        <a:xfrm>
          <a:off x="1675265" y="1398079"/>
          <a:ext cx="1425585" cy="108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 understand certain critical parameters in any physical phenomenon, data optimisation can be implemented by machine learning algorithms.</a:t>
          </a:r>
        </a:p>
      </dsp:txBody>
      <dsp:txXfrm>
        <a:off x="1675265" y="1398079"/>
        <a:ext cx="1425585" cy="1087009"/>
      </dsp:txXfrm>
    </dsp:sp>
    <dsp:sp modelId="{8CBCAE5B-FE29-41E4-AC4E-C20407C2AC43}">
      <dsp:nvSpPr>
        <dsp:cNvPr id="0" name=""/>
        <dsp:cNvSpPr/>
      </dsp:nvSpPr>
      <dsp:spPr>
        <a:xfrm>
          <a:off x="3949196" y="451493"/>
          <a:ext cx="641513" cy="6415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093215-ACEA-4410-9558-28C2CB363A49}">
      <dsp:nvSpPr>
        <dsp:cNvPr id="0" name=""/>
        <dsp:cNvSpPr/>
      </dsp:nvSpPr>
      <dsp:spPr>
        <a:xfrm>
          <a:off x="3350329" y="1398079"/>
          <a:ext cx="1839248" cy="108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data optimisation saves simulation time to interpret the phenomenon by improving accuracy. This is in the current developing stage of this technology world.</a:t>
          </a:r>
        </a:p>
      </dsp:txBody>
      <dsp:txXfrm>
        <a:off x="3350329" y="1398079"/>
        <a:ext cx="1839248" cy="1087009"/>
      </dsp:txXfrm>
    </dsp:sp>
    <dsp:sp modelId="{5D8D8365-CCD3-4F0F-9D39-7F0953214AA7}">
      <dsp:nvSpPr>
        <dsp:cNvPr id="0" name=""/>
        <dsp:cNvSpPr/>
      </dsp:nvSpPr>
      <dsp:spPr>
        <a:xfrm>
          <a:off x="5830334" y="452681"/>
          <a:ext cx="643027" cy="6367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52872F-5685-4AF9-A5E7-288620D72E9A}">
      <dsp:nvSpPr>
        <dsp:cNvPr id="0" name=""/>
        <dsp:cNvSpPr/>
      </dsp:nvSpPr>
      <dsp:spPr>
        <a:xfrm>
          <a:off x="5439054" y="1396890"/>
          <a:ext cx="1425585" cy="108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This improvisation will assist steel industry technologies in prospering and creating a better future.</a:t>
          </a:r>
        </a:p>
      </dsp:txBody>
      <dsp:txXfrm>
        <a:off x="5439054" y="1396890"/>
        <a:ext cx="1425585" cy="10870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3237E361-0E2C-4B7B-9DA8-D0581E44C7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ko-KR" altLang="en-US"/>
          </a:p>
        </p:txBody>
      </p:sp>
      <p:sp>
        <p:nvSpPr>
          <p:cNvPr id="3" name="날짜 개체 틀 2">
            <a:extLst>
              <a:ext uri="{FF2B5EF4-FFF2-40B4-BE49-F238E27FC236}">
                <a16:creationId xmlns:a16="http://schemas.microsoft.com/office/drawing/2014/main" id="{84DC3802-FDE6-472E-9E0E-60B7DCA3B9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296C4B0-575F-4625-82D4-D7C0DBB3BBEE}" type="datetimeFigureOut">
              <a:rPr lang="ko-KR" altLang="en-US"/>
              <a:pPr>
                <a:defRPr/>
              </a:pPr>
              <a:t>2023-10-23</a:t>
            </a:fld>
            <a:endParaRPr lang="ko-KR" altLang="en-US"/>
          </a:p>
        </p:txBody>
      </p:sp>
      <p:sp>
        <p:nvSpPr>
          <p:cNvPr id="4" name="바닥글 개체 틀 3">
            <a:extLst>
              <a:ext uri="{FF2B5EF4-FFF2-40B4-BE49-F238E27FC236}">
                <a16:creationId xmlns:a16="http://schemas.microsoft.com/office/drawing/2014/main" id="{9E6489D6-3B50-476E-B9C8-10F24B8CA6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ko-KR" altLang="en-US"/>
          </a:p>
        </p:txBody>
      </p:sp>
      <p:sp>
        <p:nvSpPr>
          <p:cNvPr id="5" name="슬라이드 번호 개체 틀 4">
            <a:extLst>
              <a:ext uri="{FF2B5EF4-FFF2-40B4-BE49-F238E27FC236}">
                <a16:creationId xmlns:a16="http://schemas.microsoft.com/office/drawing/2014/main" id="{0D30D3AA-F508-430C-9A52-7CB47EEF6B7F}"/>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맑은 고딕" panose="020B0503020000020004" pitchFamily="50" charset="-127"/>
              </a:defRPr>
            </a:lvl1pPr>
          </a:lstStyle>
          <a:p>
            <a:pPr>
              <a:defRPr/>
            </a:pPr>
            <a:fld id="{CA820C85-9B5B-4ED6-B932-4758E22487F9}" type="slidenum">
              <a:rPr lang="ko-KR" altLang="en-US"/>
              <a:pPr>
                <a:defRPr/>
              </a:pPr>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39E0F0ED-93E2-433C-A53A-408109430D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ko-KR" altLang="en-US"/>
          </a:p>
        </p:txBody>
      </p:sp>
      <p:sp>
        <p:nvSpPr>
          <p:cNvPr id="3" name="날짜 개체 틀 2">
            <a:extLst>
              <a:ext uri="{FF2B5EF4-FFF2-40B4-BE49-F238E27FC236}">
                <a16:creationId xmlns:a16="http://schemas.microsoft.com/office/drawing/2014/main" id="{B1C7AEB9-E593-4116-A0F7-44F3DA33A20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4B3F86B-A2EA-4256-9A1D-024293CC6CD5}" type="datetimeFigureOut">
              <a:rPr lang="ko-KR" altLang="en-US"/>
              <a:pPr>
                <a:defRPr/>
              </a:pPr>
              <a:t>2023-10-23</a:t>
            </a:fld>
            <a:endParaRPr lang="ko-KR" altLang="en-US"/>
          </a:p>
        </p:txBody>
      </p:sp>
      <p:sp>
        <p:nvSpPr>
          <p:cNvPr id="4" name="슬라이드 이미지 개체 틀 3">
            <a:extLst>
              <a:ext uri="{FF2B5EF4-FFF2-40B4-BE49-F238E27FC236}">
                <a16:creationId xmlns:a16="http://schemas.microsoft.com/office/drawing/2014/main" id="{8262C997-77DA-4895-8ED6-EF3230082B7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ko-KR" altLang="en-US" noProof="0"/>
          </a:p>
        </p:txBody>
      </p:sp>
      <p:sp>
        <p:nvSpPr>
          <p:cNvPr id="5" name="슬라이드 노트 개체 틀 4">
            <a:extLst>
              <a:ext uri="{FF2B5EF4-FFF2-40B4-BE49-F238E27FC236}">
                <a16:creationId xmlns:a16="http://schemas.microsoft.com/office/drawing/2014/main" id="{BD2C3F73-86D7-489F-93EB-659221FB4F8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noProof="0"/>
              <a:t>마스터 텍스트 스타일 편집</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a:extLst>
              <a:ext uri="{FF2B5EF4-FFF2-40B4-BE49-F238E27FC236}">
                <a16:creationId xmlns:a16="http://schemas.microsoft.com/office/drawing/2014/main" id="{266D0310-1E58-4921-947D-91E457FD788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ko-KR" altLang="en-US"/>
          </a:p>
        </p:txBody>
      </p:sp>
      <p:sp>
        <p:nvSpPr>
          <p:cNvPr id="7" name="슬라이드 번호 개체 틀 6">
            <a:extLst>
              <a:ext uri="{FF2B5EF4-FFF2-40B4-BE49-F238E27FC236}">
                <a16:creationId xmlns:a16="http://schemas.microsoft.com/office/drawing/2014/main" id="{4924756B-43C0-4AD0-B7F1-533ECF506537}"/>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맑은 고딕" panose="020B0503020000020004" pitchFamily="50" charset="-127"/>
              </a:defRPr>
            </a:lvl1pPr>
          </a:lstStyle>
          <a:p>
            <a:pPr>
              <a:defRPr/>
            </a:pPr>
            <a:fld id="{F7A7BA5F-D568-4901-9A64-7C4DFAC93D28}"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https://ezgif.com/maker</a:t>
            </a:r>
          </a:p>
          <a:p>
            <a:endParaRPr lang="en-US" altLang="ko-KR" dirty="0"/>
          </a:p>
          <a:p>
            <a:r>
              <a:rPr lang="en-US" altLang="ko-KR" dirty="0"/>
              <a:t>Dirichlet boundary conditions assume the solution to the variable. </a:t>
            </a:r>
          </a:p>
          <a:p>
            <a:r>
              <a:rPr lang="en-US" altLang="ko-KR" dirty="0"/>
              <a:t>In Neumann boundary conditions, a solution is assumed for the derivative of the variable.</a:t>
            </a:r>
          </a:p>
          <a:p>
            <a:endParaRPr lang="en-US" altLang="ko-KR" dirty="0"/>
          </a:p>
          <a:p>
            <a:r>
              <a:rPr lang="en-US" altLang="ko-KR" dirty="0"/>
              <a:t>https://en.wikipedia.org/wiki/Von_Neumann_stability_analysis</a:t>
            </a:r>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a:t>
            </a:fld>
            <a:endParaRPr lang="ko-KR" altLang="en-US"/>
          </a:p>
        </p:txBody>
      </p:sp>
    </p:spTree>
    <p:extLst>
      <p:ext uri="{BB962C8B-B14F-4D97-AF65-F5344CB8AC3E}">
        <p14:creationId xmlns:p14="http://schemas.microsoft.com/office/powerpoint/2010/main" val="272976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13</a:t>
            </a:fld>
            <a:endParaRPr lang="ko-KR" altLang="en-US"/>
          </a:p>
        </p:txBody>
      </p:sp>
    </p:spTree>
    <p:extLst>
      <p:ext uri="{BB962C8B-B14F-4D97-AF65-F5344CB8AC3E}">
        <p14:creationId xmlns:p14="http://schemas.microsoft.com/office/powerpoint/2010/main" val="43943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14</a:t>
            </a:fld>
            <a:endParaRPr lang="ko-KR" altLang="en-US"/>
          </a:p>
        </p:txBody>
      </p:sp>
    </p:spTree>
    <p:extLst>
      <p:ext uri="{BB962C8B-B14F-4D97-AF65-F5344CB8AC3E}">
        <p14:creationId xmlns:p14="http://schemas.microsoft.com/office/powerpoint/2010/main" val="2049375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15</a:t>
            </a:fld>
            <a:endParaRPr lang="ko-KR" altLang="en-US"/>
          </a:p>
        </p:txBody>
      </p:sp>
    </p:spTree>
    <p:extLst>
      <p:ext uri="{BB962C8B-B14F-4D97-AF65-F5344CB8AC3E}">
        <p14:creationId xmlns:p14="http://schemas.microsoft.com/office/powerpoint/2010/main" val="112136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17</a:t>
            </a:fld>
            <a:endParaRPr lang="ko-KR" altLang="en-US"/>
          </a:p>
        </p:txBody>
      </p:sp>
    </p:spTree>
    <p:extLst>
      <p:ext uri="{BB962C8B-B14F-4D97-AF65-F5344CB8AC3E}">
        <p14:creationId xmlns:p14="http://schemas.microsoft.com/office/powerpoint/2010/main" val="3048392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18</a:t>
            </a:fld>
            <a:endParaRPr lang="ko-KR" altLang="en-US"/>
          </a:p>
        </p:txBody>
      </p:sp>
    </p:spTree>
    <p:extLst>
      <p:ext uri="{BB962C8B-B14F-4D97-AF65-F5344CB8AC3E}">
        <p14:creationId xmlns:p14="http://schemas.microsoft.com/office/powerpoint/2010/main" val="277459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19</a:t>
            </a:fld>
            <a:endParaRPr lang="ko-KR" altLang="en-US"/>
          </a:p>
        </p:txBody>
      </p:sp>
    </p:spTree>
    <p:extLst>
      <p:ext uri="{BB962C8B-B14F-4D97-AF65-F5344CB8AC3E}">
        <p14:creationId xmlns:p14="http://schemas.microsoft.com/office/powerpoint/2010/main" val="2346113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20</a:t>
            </a:fld>
            <a:endParaRPr lang="ko-KR" altLang="en-US"/>
          </a:p>
        </p:txBody>
      </p:sp>
    </p:spTree>
    <p:extLst>
      <p:ext uri="{BB962C8B-B14F-4D97-AF65-F5344CB8AC3E}">
        <p14:creationId xmlns:p14="http://schemas.microsoft.com/office/powerpoint/2010/main" val="1593810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21</a:t>
            </a:fld>
            <a:endParaRPr lang="ko-KR" altLang="en-US"/>
          </a:p>
        </p:txBody>
      </p:sp>
    </p:spTree>
    <p:extLst>
      <p:ext uri="{BB962C8B-B14F-4D97-AF65-F5344CB8AC3E}">
        <p14:creationId xmlns:p14="http://schemas.microsoft.com/office/powerpoint/2010/main" val="209889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22</a:t>
            </a:fld>
            <a:endParaRPr lang="ko-KR" altLang="en-US"/>
          </a:p>
        </p:txBody>
      </p:sp>
    </p:spTree>
    <p:extLst>
      <p:ext uri="{BB962C8B-B14F-4D97-AF65-F5344CB8AC3E}">
        <p14:creationId xmlns:p14="http://schemas.microsoft.com/office/powerpoint/2010/main" val="4199441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23</a:t>
            </a:fld>
            <a:endParaRPr lang="ko-KR" altLang="en-US"/>
          </a:p>
        </p:txBody>
      </p:sp>
    </p:spTree>
    <p:extLst>
      <p:ext uri="{BB962C8B-B14F-4D97-AF65-F5344CB8AC3E}">
        <p14:creationId xmlns:p14="http://schemas.microsoft.com/office/powerpoint/2010/main" val="2328073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https://ezgif.com/maker</a:t>
            </a:r>
          </a:p>
          <a:p>
            <a:endParaRPr lang="en-US" altLang="ko-KR" dirty="0"/>
          </a:p>
          <a:p>
            <a:r>
              <a:rPr lang="en-US" altLang="ko-KR" dirty="0"/>
              <a:t>Dirichlet boundary conditions assume the solution to the variable. </a:t>
            </a:r>
          </a:p>
          <a:p>
            <a:r>
              <a:rPr lang="en-US" altLang="ko-KR" dirty="0"/>
              <a:t>In Neumann boundary conditions, a solution is assumed for the derivative of the variable.</a:t>
            </a:r>
          </a:p>
          <a:p>
            <a:endParaRPr lang="en-US" altLang="ko-KR" dirty="0"/>
          </a:p>
          <a:p>
            <a:r>
              <a:rPr lang="en-US" altLang="ko-KR" dirty="0"/>
              <a:t>https://en.wikipedia.org/wiki/Von_Neumann_stability_analysis</a:t>
            </a:r>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4</a:t>
            </a:fld>
            <a:endParaRPr lang="ko-KR" altLang="en-US"/>
          </a:p>
        </p:txBody>
      </p:sp>
    </p:spTree>
    <p:extLst>
      <p:ext uri="{BB962C8B-B14F-4D97-AF65-F5344CB8AC3E}">
        <p14:creationId xmlns:p14="http://schemas.microsoft.com/office/powerpoint/2010/main" val="3175262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24</a:t>
            </a:fld>
            <a:endParaRPr lang="ko-KR" altLang="en-US"/>
          </a:p>
        </p:txBody>
      </p:sp>
    </p:spTree>
    <p:extLst>
      <p:ext uri="{BB962C8B-B14F-4D97-AF65-F5344CB8AC3E}">
        <p14:creationId xmlns:p14="http://schemas.microsoft.com/office/powerpoint/2010/main" val="1545268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25</a:t>
            </a:fld>
            <a:endParaRPr lang="ko-KR" altLang="en-US"/>
          </a:p>
        </p:txBody>
      </p:sp>
    </p:spTree>
    <p:extLst>
      <p:ext uri="{BB962C8B-B14F-4D97-AF65-F5344CB8AC3E}">
        <p14:creationId xmlns:p14="http://schemas.microsoft.com/office/powerpoint/2010/main" val="265091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26</a:t>
            </a:fld>
            <a:endParaRPr lang="ko-KR" altLang="en-US"/>
          </a:p>
        </p:txBody>
      </p:sp>
    </p:spTree>
    <p:extLst>
      <p:ext uri="{BB962C8B-B14F-4D97-AF65-F5344CB8AC3E}">
        <p14:creationId xmlns:p14="http://schemas.microsoft.com/office/powerpoint/2010/main" val="1094325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27</a:t>
            </a:fld>
            <a:endParaRPr lang="ko-KR" altLang="en-US"/>
          </a:p>
        </p:txBody>
      </p:sp>
    </p:spTree>
    <p:extLst>
      <p:ext uri="{BB962C8B-B14F-4D97-AF65-F5344CB8AC3E}">
        <p14:creationId xmlns:p14="http://schemas.microsoft.com/office/powerpoint/2010/main" val="3093706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28</a:t>
            </a:fld>
            <a:endParaRPr lang="ko-KR" altLang="en-US"/>
          </a:p>
        </p:txBody>
      </p:sp>
    </p:spTree>
    <p:extLst>
      <p:ext uri="{BB962C8B-B14F-4D97-AF65-F5344CB8AC3E}">
        <p14:creationId xmlns:p14="http://schemas.microsoft.com/office/powerpoint/2010/main" val="163526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30</a:t>
            </a:fld>
            <a:endParaRPr lang="ko-KR" altLang="en-US"/>
          </a:p>
        </p:txBody>
      </p:sp>
    </p:spTree>
    <p:extLst>
      <p:ext uri="{BB962C8B-B14F-4D97-AF65-F5344CB8AC3E}">
        <p14:creationId xmlns:p14="http://schemas.microsoft.com/office/powerpoint/2010/main" val="18621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https://ezgif.com/maker</a:t>
            </a:r>
          </a:p>
          <a:p>
            <a:endParaRPr lang="en-US" altLang="ko-KR" dirty="0"/>
          </a:p>
          <a:p>
            <a:r>
              <a:rPr lang="en-US" altLang="ko-KR" dirty="0"/>
              <a:t>Dirichlet boundary conditions assume the solution to the variable. </a:t>
            </a:r>
          </a:p>
          <a:p>
            <a:r>
              <a:rPr lang="en-US" altLang="ko-KR" dirty="0"/>
              <a:t>In Neumann boundary conditions, a solution is assumed for the derivative of the variable.</a:t>
            </a:r>
          </a:p>
          <a:p>
            <a:endParaRPr lang="en-US" altLang="ko-KR" dirty="0"/>
          </a:p>
          <a:p>
            <a:r>
              <a:rPr lang="en-US" altLang="ko-KR" dirty="0"/>
              <a:t>https://en.wikipedia.org/wiki/Von_Neumann_stability_analysis</a:t>
            </a:r>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5</a:t>
            </a:fld>
            <a:endParaRPr lang="ko-KR" altLang="en-US"/>
          </a:p>
        </p:txBody>
      </p:sp>
    </p:spTree>
    <p:extLst>
      <p:ext uri="{BB962C8B-B14F-4D97-AF65-F5344CB8AC3E}">
        <p14:creationId xmlns:p14="http://schemas.microsoft.com/office/powerpoint/2010/main" val="3641494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7</a:t>
            </a:fld>
            <a:endParaRPr lang="ko-KR" altLang="en-US"/>
          </a:p>
        </p:txBody>
      </p:sp>
    </p:spTree>
    <p:extLst>
      <p:ext uri="{BB962C8B-B14F-4D97-AF65-F5344CB8AC3E}">
        <p14:creationId xmlns:p14="http://schemas.microsoft.com/office/powerpoint/2010/main" val="248021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8</a:t>
            </a:fld>
            <a:endParaRPr lang="ko-KR" altLang="en-US"/>
          </a:p>
        </p:txBody>
      </p:sp>
    </p:spTree>
    <p:extLst>
      <p:ext uri="{BB962C8B-B14F-4D97-AF65-F5344CB8AC3E}">
        <p14:creationId xmlns:p14="http://schemas.microsoft.com/office/powerpoint/2010/main" val="334792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9</a:t>
            </a:fld>
            <a:endParaRPr lang="ko-KR" altLang="en-US"/>
          </a:p>
        </p:txBody>
      </p:sp>
    </p:spTree>
    <p:extLst>
      <p:ext uri="{BB962C8B-B14F-4D97-AF65-F5344CB8AC3E}">
        <p14:creationId xmlns:p14="http://schemas.microsoft.com/office/powerpoint/2010/main" val="656848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10</a:t>
            </a:fld>
            <a:endParaRPr lang="ko-KR" altLang="en-US"/>
          </a:p>
        </p:txBody>
      </p:sp>
    </p:spTree>
    <p:extLst>
      <p:ext uri="{BB962C8B-B14F-4D97-AF65-F5344CB8AC3E}">
        <p14:creationId xmlns:p14="http://schemas.microsoft.com/office/powerpoint/2010/main" val="164946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11</a:t>
            </a:fld>
            <a:endParaRPr lang="ko-KR" altLang="en-US"/>
          </a:p>
        </p:txBody>
      </p:sp>
    </p:spTree>
    <p:extLst>
      <p:ext uri="{BB962C8B-B14F-4D97-AF65-F5344CB8AC3E}">
        <p14:creationId xmlns:p14="http://schemas.microsoft.com/office/powerpoint/2010/main" val="2941047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12</a:t>
            </a:fld>
            <a:endParaRPr lang="ko-KR" altLang="en-US"/>
          </a:p>
        </p:txBody>
      </p:sp>
    </p:spTree>
    <p:extLst>
      <p:ext uri="{BB962C8B-B14F-4D97-AF65-F5344CB8AC3E}">
        <p14:creationId xmlns:p14="http://schemas.microsoft.com/office/powerpoint/2010/main" val="1673436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cxnSp>
        <p:nvCxnSpPr>
          <p:cNvPr id="4" name="Straight Connector 8">
            <a:extLst>
              <a:ext uri="{FF2B5EF4-FFF2-40B4-BE49-F238E27FC236}">
                <a16:creationId xmlns:a16="http://schemas.microsoft.com/office/drawing/2014/main" id="{8741AE16-85B2-4F39-821F-53514B96317C}"/>
              </a:ext>
            </a:extLst>
          </p:cNvPr>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8">
            <a:extLst>
              <a:ext uri="{FF2B5EF4-FFF2-40B4-BE49-F238E27FC236}">
                <a16:creationId xmlns:a16="http://schemas.microsoft.com/office/drawing/2014/main" id="{167D3F3F-8AF1-41C7-8355-51630CEF3017}"/>
              </a:ext>
            </a:extLst>
          </p:cNvPr>
          <p:cNvSpPr/>
          <p:nvPr userDrawn="1"/>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 name="그룹 7">
            <a:extLst>
              <a:ext uri="{FF2B5EF4-FFF2-40B4-BE49-F238E27FC236}">
                <a16:creationId xmlns:a16="http://schemas.microsoft.com/office/drawing/2014/main" id="{93065695-E078-4562-BA14-9D6E63AD7C3D}"/>
              </a:ext>
            </a:extLst>
          </p:cNvPr>
          <p:cNvGrpSpPr>
            <a:grpSpLocks/>
          </p:cNvGrpSpPr>
          <p:nvPr userDrawn="1"/>
        </p:nvGrpSpPr>
        <p:grpSpPr bwMode="auto">
          <a:xfrm>
            <a:off x="9686925" y="6343650"/>
            <a:ext cx="2497138" cy="539750"/>
            <a:chOff x="6467610" y="6309320"/>
            <a:chExt cx="2496799" cy="540000"/>
          </a:xfrm>
        </p:grpSpPr>
        <p:sp>
          <p:nvSpPr>
            <p:cNvPr id="7" name="직사각형 8">
              <a:extLst>
                <a:ext uri="{FF2B5EF4-FFF2-40B4-BE49-F238E27FC236}">
                  <a16:creationId xmlns:a16="http://schemas.microsoft.com/office/drawing/2014/main" id="{82BF9176-CE71-4135-8097-0B00991B256D}"/>
                </a:ext>
              </a:extLst>
            </p:cNvPr>
            <p:cNvSpPr>
              <a:spLocks noChangeArrowheads="1"/>
            </p:cNvSpPr>
            <p:nvPr/>
          </p:nvSpPr>
          <p:spPr bwMode="auto">
            <a:xfrm>
              <a:off x="6467610" y="6458614"/>
              <a:ext cx="2034899" cy="277942"/>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ko-KR" sz="1200" b="1" i="1">
                  <a:solidFill>
                    <a:srgbClr val="FF6600"/>
                  </a:solidFill>
                  <a:latin typeface="Coronet"/>
                  <a:cs typeface="Times New Roman" panose="02020603050405020304" pitchFamily="18" charset="0"/>
                </a:rPr>
                <a:t>Propulsion &amp; Combustion Lab.</a:t>
              </a:r>
              <a:endParaRPr lang="ko-KR" altLang="en-US" sz="1200" b="1" i="1">
                <a:solidFill>
                  <a:srgbClr val="FF6600"/>
                </a:solidFill>
                <a:latin typeface="Coronet"/>
                <a:cs typeface="Times New Roman" panose="02020603050405020304" pitchFamily="18" charset="0"/>
              </a:endParaRPr>
            </a:p>
          </p:txBody>
        </p:sp>
        <p:pic>
          <p:nvPicPr>
            <p:cNvPr id="8" name="Picture 2" descr="C:\Users\default.default-PC\Desktop\jmh\Procom\실험실로고.png">
              <a:extLst>
                <a:ext uri="{FF2B5EF4-FFF2-40B4-BE49-F238E27FC236}">
                  <a16:creationId xmlns:a16="http://schemas.microsoft.com/office/drawing/2014/main" id="{1509543E-D3B5-44F1-9FC8-EEEC126A8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4409" y="6309320"/>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그룹 10">
            <a:extLst>
              <a:ext uri="{FF2B5EF4-FFF2-40B4-BE49-F238E27FC236}">
                <a16:creationId xmlns:a16="http://schemas.microsoft.com/office/drawing/2014/main" id="{A514CBBE-7B9F-40FB-85F0-B1D8E78731E1}"/>
              </a:ext>
            </a:extLst>
          </p:cNvPr>
          <p:cNvGrpSpPr>
            <a:grpSpLocks/>
          </p:cNvGrpSpPr>
          <p:nvPr userDrawn="1"/>
        </p:nvGrpSpPr>
        <p:grpSpPr bwMode="auto">
          <a:xfrm>
            <a:off x="55563" y="6426200"/>
            <a:ext cx="3221037" cy="395288"/>
            <a:chOff x="368856" y="6392632"/>
            <a:chExt cx="3221625" cy="396000"/>
          </a:xfrm>
        </p:grpSpPr>
        <p:sp>
          <p:nvSpPr>
            <p:cNvPr id="10" name="TextBox 9">
              <a:extLst>
                <a:ext uri="{FF2B5EF4-FFF2-40B4-BE49-F238E27FC236}">
                  <a16:creationId xmlns:a16="http://schemas.microsoft.com/office/drawing/2014/main" id="{EBDE8D9C-E814-4059-BDAD-1614B03CAE7C}"/>
                </a:ext>
              </a:extLst>
            </p:cNvPr>
            <p:cNvSpPr txBox="1"/>
            <p:nvPr/>
          </p:nvSpPr>
          <p:spPr>
            <a:xfrm>
              <a:off x="656888" y="6458829"/>
              <a:ext cx="2933593"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a:spAutoFit/>
            </a:bodyPr>
            <a:lstStyle/>
            <a:p>
              <a:pPr eaLnBrk="1" fontAlgn="auto" hangingPunct="1">
                <a:spcBef>
                  <a:spcPts val="0"/>
                </a:spcBef>
                <a:spcAft>
                  <a:spcPts val="0"/>
                </a:spcAft>
                <a:defRPr/>
              </a:pPr>
              <a:r>
                <a:rPr lang="en-US" altLang="ko-KR" sz="1200" b="1" i="1" dirty="0">
                  <a:solidFill>
                    <a:srgbClr val="FF6600"/>
                  </a:solidFill>
                  <a:latin typeface="Coronet" pitchFamily="66" charset="0"/>
                  <a:ea typeface="HY그래픽B" pitchFamily="18" charset="-127"/>
                  <a:cs typeface="Times New Roman" pitchFamily="18" charset="0"/>
                </a:rPr>
                <a:t> Chonbuk National University</a:t>
              </a:r>
            </a:p>
          </p:txBody>
        </p:sp>
        <p:pic>
          <p:nvPicPr>
            <p:cNvPr id="11" name="Picture 3" descr="C:\Users\default.default-PC\Desktop\jmh\Procom\학교로고.png">
              <a:extLst>
                <a:ext uri="{FF2B5EF4-FFF2-40B4-BE49-F238E27FC236}">
                  <a16:creationId xmlns:a16="http://schemas.microsoft.com/office/drawing/2014/main" id="{A4A4F265-1CCD-436D-BA6E-FC1F58485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856" y="6392632"/>
              <a:ext cx="396000"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p:nvPr>
        </p:nvSpPr>
        <p:spPr>
          <a:xfrm>
            <a:off x="1097280" y="758952"/>
            <a:ext cx="10058400" cy="3566160"/>
          </a:xfrm>
        </p:spPr>
        <p:txBody>
          <a:bodyPr/>
          <a:lstStyle>
            <a:lvl1pPr algn="l">
              <a:lnSpc>
                <a:spcPct val="85000"/>
              </a:lnSpc>
              <a:defRPr sz="8000" spc="-50" baseline="0">
                <a:solidFill>
                  <a:schemeClr val="tx1">
                    <a:lumMod val="85000"/>
                    <a:lumOff val="15000"/>
                  </a:schemeClr>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dirty="0"/>
          </a:p>
        </p:txBody>
      </p:sp>
      <p:sp>
        <p:nvSpPr>
          <p:cNvPr id="12" name="Date Placeholder 3">
            <a:extLst>
              <a:ext uri="{FF2B5EF4-FFF2-40B4-BE49-F238E27FC236}">
                <a16:creationId xmlns:a16="http://schemas.microsoft.com/office/drawing/2014/main" id="{A6769FAE-4D35-4790-AD1C-3F8093BED388}"/>
              </a:ext>
            </a:extLst>
          </p:cNvPr>
          <p:cNvSpPr>
            <a:spLocks noGrp="1"/>
          </p:cNvSpPr>
          <p:nvPr>
            <p:ph type="dt" sz="half" idx="10"/>
          </p:nvPr>
        </p:nvSpPr>
        <p:spPr/>
        <p:txBody>
          <a:bodyPr/>
          <a:lstStyle>
            <a:lvl1pPr algn="l">
              <a:defRPr sz="900">
                <a:solidFill>
                  <a:srgbClr val="FFFFFF"/>
                </a:solidFill>
              </a:defRPr>
            </a:lvl1pPr>
          </a:lstStyle>
          <a:p>
            <a:pPr>
              <a:defRPr/>
            </a:pPr>
            <a:fld id="{6E1E52E8-9F53-46B7-B736-1DDBB14C9A69}" type="datetimeFigureOut">
              <a:rPr lang="ko-KR" altLang="en-US"/>
              <a:pPr>
                <a:defRPr/>
              </a:pPr>
              <a:t>2023-10-23</a:t>
            </a:fld>
            <a:endParaRPr lang="ko-KR" altLang="en-US"/>
          </a:p>
        </p:txBody>
      </p:sp>
      <p:sp>
        <p:nvSpPr>
          <p:cNvPr id="13" name="Footer Placeholder 4">
            <a:extLst>
              <a:ext uri="{FF2B5EF4-FFF2-40B4-BE49-F238E27FC236}">
                <a16:creationId xmlns:a16="http://schemas.microsoft.com/office/drawing/2014/main" id="{3C306E3F-ABB9-4998-91E3-81590857C2BB}"/>
              </a:ext>
            </a:extLst>
          </p:cNvPr>
          <p:cNvSpPr>
            <a:spLocks noGrp="1"/>
          </p:cNvSpPr>
          <p:nvPr>
            <p:ph type="ftr" sz="quarter" idx="11"/>
          </p:nvPr>
        </p:nvSpPr>
        <p:spPr/>
        <p:txBody>
          <a:bodyPr/>
          <a:lstStyle>
            <a:lvl1pPr algn="ctr">
              <a:defRPr sz="900" cap="all" baseline="0">
                <a:solidFill>
                  <a:srgbClr val="FFFFFF"/>
                </a:solidFill>
              </a:defRPr>
            </a:lvl1pPr>
          </a:lstStyle>
          <a:p>
            <a:pPr>
              <a:defRPr/>
            </a:pPr>
            <a:endParaRPr lang="ko-KR" altLang="en-US"/>
          </a:p>
        </p:txBody>
      </p:sp>
      <p:sp>
        <p:nvSpPr>
          <p:cNvPr id="14" name="Slide Number Placeholder 5">
            <a:extLst>
              <a:ext uri="{FF2B5EF4-FFF2-40B4-BE49-F238E27FC236}">
                <a16:creationId xmlns:a16="http://schemas.microsoft.com/office/drawing/2014/main" id="{4FDBA3A0-292D-4BF1-863F-53C1440F3C72}"/>
              </a:ext>
            </a:extLst>
          </p:cNvPr>
          <p:cNvSpPr>
            <a:spLocks noGrp="1"/>
          </p:cNvSpPr>
          <p:nvPr>
            <p:ph type="sldNum" sz="quarter" idx="12"/>
          </p:nvPr>
        </p:nvSpPr>
        <p:spPr/>
        <p:txBody>
          <a:bodyPr/>
          <a:lstStyle>
            <a:lvl1pPr>
              <a:defRPr smtClean="0"/>
            </a:lvl1pPr>
          </a:lstStyle>
          <a:p>
            <a:pPr>
              <a:defRPr/>
            </a:pPr>
            <a:fld id="{47EB36DF-6E7E-47D1-9912-66CBF4A78629}" type="slidenum">
              <a:rPr lang="ko-KR" altLang="en-US"/>
              <a:pPr>
                <a:defRPr/>
              </a:pPr>
              <a:t>‹#›</a:t>
            </a:fld>
            <a:endParaRPr lang="ko-KR" altLang="en-US"/>
          </a:p>
        </p:txBody>
      </p:sp>
    </p:spTree>
    <p:extLst>
      <p:ext uri="{BB962C8B-B14F-4D97-AF65-F5344CB8AC3E}">
        <p14:creationId xmlns:p14="http://schemas.microsoft.com/office/powerpoint/2010/main" val="279209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a:extLst>
              <a:ext uri="{FF2B5EF4-FFF2-40B4-BE49-F238E27FC236}">
                <a16:creationId xmlns:a16="http://schemas.microsoft.com/office/drawing/2014/main" id="{E9FF6D32-D7A3-4A2D-99C7-F67730439B59}"/>
              </a:ext>
            </a:extLst>
          </p:cNvPr>
          <p:cNvSpPr>
            <a:spLocks noGrp="1"/>
          </p:cNvSpPr>
          <p:nvPr>
            <p:ph type="dt" sz="half" idx="10"/>
          </p:nvPr>
        </p:nvSpPr>
        <p:spPr/>
        <p:txBody>
          <a:bodyPr/>
          <a:lstStyle>
            <a:lvl1pPr>
              <a:defRPr/>
            </a:lvl1pPr>
          </a:lstStyle>
          <a:p>
            <a:pPr>
              <a:defRPr/>
            </a:pPr>
            <a:fld id="{8082D9FA-E8C9-4547-862D-8884F8B7F332}" type="datetimeFigureOut">
              <a:rPr lang="ko-KR" altLang="en-US"/>
              <a:pPr>
                <a:defRPr/>
              </a:pPr>
              <a:t>2023-10-23</a:t>
            </a:fld>
            <a:endParaRPr lang="ko-KR" altLang="en-US"/>
          </a:p>
        </p:txBody>
      </p:sp>
      <p:sp>
        <p:nvSpPr>
          <p:cNvPr id="5" name="Footer Placeholder 4">
            <a:extLst>
              <a:ext uri="{FF2B5EF4-FFF2-40B4-BE49-F238E27FC236}">
                <a16:creationId xmlns:a16="http://schemas.microsoft.com/office/drawing/2014/main" id="{449DC361-78F6-469F-8C25-3E9891BB7053}"/>
              </a:ext>
            </a:extLst>
          </p:cNvPr>
          <p:cNvSpPr>
            <a:spLocks noGrp="1"/>
          </p:cNvSpPr>
          <p:nvPr>
            <p:ph type="ftr" sz="quarter" idx="11"/>
          </p:nvPr>
        </p:nvSpPr>
        <p:spPr/>
        <p:txBody>
          <a:bodyPr/>
          <a:lstStyle>
            <a:lvl1pPr>
              <a:defRPr/>
            </a:lvl1pPr>
          </a:lstStyle>
          <a:p>
            <a:pPr>
              <a:defRPr/>
            </a:pPr>
            <a:endParaRPr lang="ko-KR" altLang="en-US"/>
          </a:p>
        </p:txBody>
      </p:sp>
      <p:sp>
        <p:nvSpPr>
          <p:cNvPr id="6" name="Slide Number Placeholder 5">
            <a:extLst>
              <a:ext uri="{FF2B5EF4-FFF2-40B4-BE49-F238E27FC236}">
                <a16:creationId xmlns:a16="http://schemas.microsoft.com/office/drawing/2014/main" id="{9CE79182-1FEB-413D-AA91-0074C02635F4}"/>
              </a:ext>
            </a:extLst>
          </p:cNvPr>
          <p:cNvSpPr>
            <a:spLocks noGrp="1"/>
          </p:cNvSpPr>
          <p:nvPr>
            <p:ph type="sldNum" sz="quarter" idx="12"/>
          </p:nvPr>
        </p:nvSpPr>
        <p:spPr/>
        <p:txBody>
          <a:bodyPr/>
          <a:lstStyle>
            <a:lvl1pPr>
              <a:defRPr/>
            </a:lvl1pPr>
          </a:lstStyle>
          <a:p>
            <a:pPr>
              <a:defRPr/>
            </a:pPr>
            <a:fld id="{10938DFF-D13E-46C8-AC71-6BB7ADEE0BC0}" type="slidenum">
              <a:rPr lang="ko-KR" altLang="en-US"/>
              <a:pPr>
                <a:defRPr/>
              </a:pPr>
              <a:t>‹#›</a:t>
            </a:fld>
            <a:endParaRPr lang="ko-KR" altLang="en-US"/>
          </a:p>
        </p:txBody>
      </p:sp>
    </p:spTree>
    <p:extLst>
      <p:ext uri="{BB962C8B-B14F-4D97-AF65-F5344CB8AC3E}">
        <p14:creationId xmlns:p14="http://schemas.microsoft.com/office/powerpoint/2010/main" val="50828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350C3B46-88ED-465E-AAAB-46F4456075F5}"/>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DB42DA2E-9112-4127-84E1-7F422CBB702F}"/>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6" name="Date Placeholder 3">
            <a:extLst>
              <a:ext uri="{FF2B5EF4-FFF2-40B4-BE49-F238E27FC236}">
                <a16:creationId xmlns:a16="http://schemas.microsoft.com/office/drawing/2014/main" id="{D2989396-ED64-4337-AABA-74A5EAA6219B}"/>
              </a:ext>
            </a:extLst>
          </p:cNvPr>
          <p:cNvSpPr>
            <a:spLocks noGrp="1"/>
          </p:cNvSpPr>
          <p:nvPr>
            <p:ph type="dt" sz="half" idx="10"/>
          </p:nvPr>
        </p:nvSpPr>
        <p:spPr/>
        <p:txBody>
          <a:bodyPr/>
          <a:lstStyle>
            <a:lvl1pPr>
              <a:defRPr/>
            </a:lvl1pPr>
          </a:lstStyle>
          <a:p>
            <a:pPr>
              <a:defRPr/>
            </a:pPr>
            <a:fld id="{8EB819F7-5ABE-4958-9CD3-5FBA40230D23}" type="datetimeFigureOut">
              <a:rPr lang="ko-KR" altLang="en-US"/>
              <a:pPr>
                <a:defRPr/>
              </a:pPr>
              <a:t>2023-10-23</a:t>
            </a:fld>
            <a:endParaRPr lang="ko-KR" altLang="en-US"/>
          </a:p>
        </p:txBody>
      </p:sp>
      <p:sp>
        <p:nvSpPr>
          <p:cNvPr id="7" name="Footer Placeholder 4">
            <a:extLst>
              <a:ext uri="{FF2B5EF4-FFF2-40B4-BE49-F238E27FC236}">
                <a16:creationId xmlns:a16="http://schemas.microsoft.com/office/drawing/2014/main" id="{AAB9F987-2603-4BB4-B43C-AB39B42843D0}"/>
              </a:ext>
            </a:extLst>
          </p:cNvPr>
          <p:cNvSpPr>
            <a:spLocks noGrp="1"/>
          </p:cNvSpPr>
          <p:nvPr>
            <p:ph type="ftr" sz="quarter" idx="11"/>
          </p:nvPr>
        </p:nvSpPr>
        <p:spPr/>
        <p:txBody>
          <a:bodyPr/>
          <a:lstStyle>
            <a:lvl1pPr>
              <a:defRPr/>
            </a:lvl1pPr>
          </a:lstStyle>
          <a:p>
            <a:pPr>
              <a:defRPr/>
            </a:pPr>
            <a:endParaRPr lang="ko-KR" altLang="en-US"/>
          </a:p>
        </p:txBody>
      </p:sp>
      <p:sp>
        <p:nvSpPr>
          <p:cNvPr id="8" name="Slide Number Placeholder 5">
            <a:extLst>
              <a:ext uri="{FF2B5EF4-FFF2-40B4-BE49-F238E27FC236}">
                <a16:creationId xmlns:a16="http://schemas.microsoft.com/office/drawing/2014/main" id="{D00FD10A-5F9B-4A20-9AA2-F14B7DB846F7}"/>
              </a:ext>
            </a:extLst>
          </p:cNvPr>
          <p:cNvSpPr>
            <a:spLocks noGrp="1"/>
          </p:cNvSpPr>
          <p:nvPr>
            <p:ph type="sldNum" sz="quarter" idx="12"/>
          </p:nvPr>
        </p:nvSpPr>
        <p:spPr/>
        <p:txBody>
          <a:bodyPr/>
          <a:lstStyle>
            <a:lvl1pPr>
              <a:defRPr smtClean="0"/>
            </a:lvl1pPr>
          </a:lstStyle>
          <a:p>
            <a:pPr>
              <a:defRPr/>
            </a:pPr>
            <a:fld id="{466E88B1-FA98-4500-A8A6-681583460D4E}" type="slidenum">
              <a:rPr lang="ko-KR" altLang="en-US"/>
              <a:pPr>
                <a:defRPr/>
              </a:pPr>
              <a:t>‹#›</a:t>
            </a:fld>
            <a:endParaRPr lang="ko-KR" altLang="en-US"/>
          </a:p>
        </p:txBody>
      </p:sp>
    </p:spTree>
    <p:extLst>
      <p:ext uri="{BB962C8B-B14F-4D97-AF65-F5344CB8AC3E}">
        <p14:creationId xmlns:p14="http://schemas.microsoft.com/office/powerpoint/2010/main" val="418029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1097280" y="12281"/>
            <a:ext cx="10058400" cy="760804"/>
          </a:xfrm>
        </p:spPr>
        <p:txBody>
          <a:bodyPr/>
          <a:lstStyle>
            <a:lvl1pPr marL="0">
              <a:defRPr/>
            </a:lvl1p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a:extLst>
              <a:ext uri="{FF2B5EF4-FFF2-40B4-BE49-F238E27FC236}">
                <a16:creationId xmlns:a16="http://schemas.microsoft.com/office/drawing/2014/main" id="{1A5205D0-0DB2-4330-835E-B66B6C07FB24}"/>
              </a:ext>
            </a:extLst>
          </p:cNvPr>
          <p:cNvSpPr>
            <a:spLocks noGrp="1"/>
          </p:cNvSpPr>
          <p:nvPr>
            <p:ph type="dt" sz="half" idx="10"/>
          </p:nvPr>
        </p:nvSpPr>
        <p:spPr/>
        <p:txBody>
          <a:bodyPr/>
          <a:lstStyle>
            <a:lvl1pPr>
              <a:defRPr/>
            </a:lvl1pPr>
          </a:lstStyle>
          <a:p>
            <a:pPr>
              <a:defRPr/>
            </a:pPr>
            <a:fld id="{35557D98-B0A5-4B42-A1E9-CF986ADA792F}" type="datetimeFigureOut">
              <a:rPr lang="ko-KR" altLang="en-US"/>
              <a:pPr>
                <a:defRPr/>
              </a:pPr>
              <a:t>2023-10-23</a:t>
            </a:fld>
            <a:endParaRPr lang="ko-KR" altLang="en-US"/>
          </a:p>
        </p:txBody>
      </p:sp>
      <p:sp>
        <p:nvSpPr>
          <p:cNvPr id="5" name="Footer Placeholder 4">
            <a:extLst>
              <a:ext uri="{FF2B5EF4-FFF2-40B4-BE49-F238E27FC236}">
                <a16:creationId xmlns:a16="http://schemas.microsoft.com/office/drawing/2014/main" id="{E9D323A8-33FB-4740-AB29-5C3284B199D8}"/>
              </a:ext>
            </a:extLst>
          </p:cNvPr>
          <p:cNvSpPr>
            <a:spLocks noGrp="1"/>
          </p:cNvSpPr>
          <p:nvPr>
            <p:ph type="ftr" sz="quarter" idx="11"/>
          </p:nvPr>
        </p:nvSpPr>
        <p:spPr/>
        <p:txBody>
          <a:bodyPr/>
          <a:lstStyle>
            <a:lvl1pPr>
              <a:defRPr/>
            </a:lvl1pPr>
          </a:lstStyle>
          <a:p>
            <a:pPr>
              <a:defRPr/>
            </a:pPr>
            <a:endParaRPr lang="ko-KR" altLang="en-US"/>
          </a:p>
        </p:txBody>
      </p:sp>
      <p:sp>
        <p:nvSpPr>
          <p:cNvPr id="6" name="Slide Number Placeholder 5">
            <a:extLst>
              <a:ext uri="{FF2B5EF4-FFF2-40B4-BE49-F238E27FC236}">
                <a16:creationId xmlns:a16="http://schemas.microsoft.com/office/drawing/2014/main" id="{CA656701-D57E-480E-9383-847BEA624C83}"/>
              </a:ext>
            </a:extLst>
          </p:cNvPr>
          <p:cNvSpPr>
            <a:spLocks noGrp="1"/>
          </p:cNvSpPr>
          <p:nvPr>
            <p:ph type="sldNum" sz="quarter" idx="12"/>
          </p:nvPr>
        </p:nvSpPr>
        <p:spPr/>
        <p:txBody>
          <a:bodyPr/>
          <a:lstStyle>
            <a:lvl1pPr>
              <a:defRPr/>
            </a:lvl1pPr>
          </a:lstStyle>
          <a:p>
            <a:pPr>
              <a:defRPr/>
            </a:pPr>
            <a:fld id="{50B0FA7A-700B-4A88-AD86-48075DEFB6B0}" type="slidenum">
              <a:rPr lang="ko-KR" altLang="en-US"/>
              <a:pPr>
                <a:defRPr/>
              </a:pPr>
              <a:t>‹#›</a:t>
            </a:fld>
            <a:endParaRPr lang="ko-KR" altLang="en-US"/>
          </a:p>
        </p:txBody>
      </p:sp>
    </p:spTree>
    <p:extLst>
      <p:ext uri="{BB962C8B-B14F-4D97-AF65-F5344CB8AC3E}">
        <p14:creationId xmlns:p14="http://schemas.microsoft.com/office/powerpoint/2010/main" val="3283228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CAA64B4E-B99A-4458-9721-C97ED46C2E40}"/>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B7A560B7-87B1-4FD3-A96B-D8F72F6BCD9F}"/>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a:extLst>
              <a:ext uri="{FF2B5EF4-FFF2-40B4-BE49-F238E27FC236}">
                <a16:creationId xmlns:a16="http://schemas.microsoft.com/office/drawing/2014/main" id="{489B405A-EF37-4175-8207-8A2C8FE14B9E}"/>
              </a:ext>
            </a:extLst>
          </p:cNvPr>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85000"/>
              </a:lnSpc>
              <a:defRPr sz="8000" b="0">
                <a:solidFill>
                  <a:schemeClr val="tx1">
                    <a:lumMod val="85000"/>
                    <a:lumOff val="15000"/>
                  </a:schemeClr>
                </a:solidFill>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1097280" y="4453128"/>
            <a:ext cx="100584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7" name="Date Placeholder 3">
            <a:extLst>
              <a:ext uri="{FF2B5EF4-FFF2-40B4-BE49-F238E27FC236}">
                <a16:creationId xmlns:a16="http://schemas.microsoft.com/office/drawing/2014/main" id="{7EB77A07-1FB3-40E9-8A03-401F114E9B95}"/>
              </a:ext>
            </a:extLst>
          </p:cNvPr>
          <p:cNvSpPr>
            <a:spLocks noGrp="1"/>
          </p:cNvSpPr>
          <p:nvPr>
            <p:ph type="dt" sz="half" idx="10"/>
          </p:nvPr>
        </p:nvSpPr>
        <p:spPr/>
        <p:txBody>
          <a:bodyPr/>
          <a:lstStyle>
            <a:lvl1pPr>
              <a:defRPr/>
            </a:lvl1pPr>
          </a:lstStyle>
          <a:p>
            <a:pPr>
              <a:defRPr/>
            </a:pPr>
            <a:fld id="{3E4B9DBD-40BB-45B5-AA88-E8F50BB5702E}" type="datetimeFigureOut">
              <a:rPr lang="ko-KR" altLang="en-US"/>
              <a:pPr>
                <a:defRPr/>
              </a:pPr>
              <a:t>2023-10-23</a:t>
            </a:fld>
            <a:endParaRPr lang="ko-KR" altLang="en-US"/>
          </a:p>
        </p:txBody>
      </p:sp>
      <p:sp>
        <p:nvSpPr>
          <p:cNvPr id="8" name="Footer Placeholder 4">
            <a:extLst>
              <a:ext uri="{FF2B5EF4-FFF2-40B4-BE49-F238E27FC236}">
                <a16:creationId xmlns:a16="http://schemas.microsoft.com/office/drawing/2014/main" id="{1DF6B19D-320F-4A75-8FE8-26B82DBDD10E}"/>
              </a:ext>
            </a:extLst>
          </p:cNvPr>
          <p:cNvSpPr>
            <a:spLocks noGrp="1"/>
          </p:cNvSpPr>
          <p:nvPr>
            <p:ph type="ftr" sz="quarter" idx="11"/>
          </p:nvPr>
        </p:nvSpPr>
        <p:spPr/>
        <p:txBody>
          <a:bodyPr/>
          <a:lstStyle>
            <a:lvl1pPr>
              <a:defRPr/>
            </a:lvl1pPr>
          </a:lstStyle>
          <a:p>
            <a:pPr>
              <a:defRPr/>
            </a:pPr>
            <a:endParaRPr lang="ko-KR" altLang="en-US"/>
          </a:p>
        </p:txBody>
      </p:sp>
      <p:sp>
        <p:nvSpPr>
          <p:cNvPr id="9" name="Slide Number Placeholder 5">
            <a:extLst>
              <a:ext uri="{FF2B5EF4-FFF2-40B4-BE49-F238E27FC236}">
                <a16:creationId xmlns:a16="http://schemas.microsoft.com/office/drawing/2014/main" id="{C9CF6E06-1A09-47CB-B3A6-71015676E87C}"/>
              </a:ext>
            </a:extLst>
          </p:cNvPr>
          <p:cNvSpPr>
            <a:spLocks noGrp="1"/>
          </p:cNvSpPr>
          <p:nvPr>
            <p:ph type="sldNum" sz="quarter" idx="12"/>
          </p:nvPr>
        </p:nvSpPr>
        <p:spPr/>
        <p:txBody>
          <a:bodyPr/>
          <a:lstStyle>
            <a:lvl1pPr>
              <a:defRPr smtClean="0"/>
            </a:lvl1pPr>
          </a:lstStyle>
          <a:p>
            <a:pPr>
              <a:defRPr/>
            </a:pPr>
            <a:fld id="{673D986A-C4A8-4F3F-8AA3-45D0D02A1C91}" type="slidenum">
              <a:rPr lang="ko-KR" altLang="en-US"/>
              <a:pPr>
                <a:defRPr/>
              </a:pPr>
              <a:t>‹#›</a:t>
            </a:fld>
            <a:endParaRPr lang="ko-KR" altLang="en-US"/>
          </a:p>
        </p:txBody>
      </p:sp>
    </p:spTree>
    <p:extLst>
      <p:ext uri="{BB962C8B-B14F-4D97-AF65-F5344CB8AC3E}">
        <p14:creationId xmlns:p14="http://schemas.microsoft.com/office/powerpoint/2010/main" val="384879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79" y="1845734"/>
            <a:ext cx="4937760" cy="402336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9" name="Title 1"/>
          <p:cNvSpPr>
            <a:spLocks noGrp="1"/>
          </p:cNvSpPr>
          <p:nvPr>
            <p:ph type="title"/>
          </p:nvPr>
        </p:nvSpPr>
        <p:spPr>
          <a:xfrm>
            <a:off x="1097280" y="12281"/>
            <a:ext cx="10058400" cy="760804"/>
          </a:xfrm>
        </p:spPr>
        <p:txBody>
          <a:bodyPr/>
          <a:lstStyle>
            <a:lvl1pPr marL="0">
              <a:defRPr/>
            </a:lvl1pPr>
          </a:lstStyle>
          <a:p>
            <a:r>
              <a:rPr lang="ko-KR" altLang="en-US"/>
              <a:t>마스터 제목 스타일 편집</a:t>
            </a:r>
            <a:endParaRPr lang="en-US" dirty="0"/>
          </a:p>
        </p:txBody>
      </p:sp>
      <p:sp>
        <p:nvSpPr>
          <p:cNvPr id="5" name="Date Placeholder 3">
            <a:extLst>
              <a:ext uri="{FF2B5EF4-FFF2-40B4-BE49-F238E27FC236}">
                <a16:creationId xmlns:a16="http://schemas.microsoft.com/office/drawing/2014/main" id="{D34D7121-8F60-4BD6-8F32-BA7ACF8F7BEC}"/>
              </a:ext>
            </a:extLst>
          </p:cNvPr>
          <p:cNvSpPr>
            <a:spLocks noGrp="1"/>
          </p:cNvSpPr>
          <p:nvPr>
            <p:ph type="dt" sz="half" idx="10"/>
          </p:nvPr>
        </p:nvSpPr>
        <p:spPr/>
        <p:txBody>
          <a:bodyPr/>
          <a:lstStyle>
            <a:lvl1pPr>
              <a:defRPr/>
            </a:lvl1pPr>
          </a:lstStyle>
          <a:p>
            <a:pPr>
              <a:defRPr/>
            </a:pPr>
            <a:fld id="{C964346F-8EC5-44B5-A8CC-62F57FD7B36A}" type="datetimeFigureOut">
              <a:rPr lang="ko-KR" altLang="en-US"/>
              <a:pPr>
                <a:defRPr/>
              </a:pPr>
              <a:t>2023-10-23</a:t>
            </a:fld>
            <a:endParaRPr lang="ko-KR" altLang="en-US"/>
          </a:p>
        </p:txBody>
      </p:sp>
      <p:sp>
        <p:nvSpPr>
          <p:cNvPr id="6" name="Footer Placeholder 4">
            <a:extLst>
              <a:ext uri="{FF2B5EF4-FFF2-40B4-BE49-F238E27FC236}">
                <a16:creationId xmlns:a16="http://schemas.microsoft.com/office/drawing/2014/main" id="{B8710450-3C7A-474E-AB2A-0BA7166BB334}"/>
              </a:ext>
            </a:extLst>
          </p:cNvPr>
          <p:cNvSpPr>
            <a:spLocks noGrp="1"/>
          </p:cNvSpPr>
          <p:nvPr>
            <p:ph type="ftr" sz="quarter" idx="11"/>
          </p:nvPr>
        </p:nvSpPr>
        <p:spPr/>
        <p:txBody>
          <a:bodyPr/>
          <a:lstStyle>
            <a:lvl1pPr>
              <a:defRPr/>
            </a:lvl1pPr>
          </a:lstStyle>
          <a:p>
            <a:pPr>
              <a:defRPr/>
            </a:pPr>
            <a:endParaRPr lang="ko-KR" altLang="en-US"/>
          </a:p>
        </p:txBody>
      </p:sp>
      <p:sp>
        <p:nvSpPr>
          <p:cNvPr id="7" name="Slide Number Placeholder 5">
            <a:extLst>
              <a:ext uri="{FF2B5EF4-FFF2-40B4-BE49-F238E27FC236}">
                <a16:creationId xmlns:a16="http://schemas.microsoft.com/office/drawing/2014/main" id="{8F7B0681-5BA8-46C6-ABBA-698873803491}"/>
              </a:ext>
            </a:extLst>
          </p:cNvPr>
          <p:cNvSpPr>
            <a:spLocks noGrp="1"/>
          </p:cNvSpPr>
          <p:nvPr>
            <p:ph type="sldNum" sz="quarter" idx="12"/>
          </p:nvPr>
        </p:nvSpPr>
        <p:spPr/>
        <p:txBody>
          <a:bodyPr/>
          <a:lstStyle>
            <a:lvl1pPr>
              <a:defRPr/>
            </a:lvl1pPr>
          </a:lstStyle>
          <a:p>
            <a:pPr>
              <a:defRPr/>
            </a:pPr>
            <a:fld id="{30E92C1A-5FB1-4767-B228-D7FC1510FD73}" type="slidenum">
              <a:rPr lang="ko-KR" altLang="en-US"/>
              <a:pPr>
                <a:defRPr/>
              </a:pPr>
              <a:t>‹#›</a:t>
            </a:fld>
            <a:endParaRPr lang="ko-KR" altLang="en-US"/>
          </a:p>
        </p:txBody>
      </p:sp>
    </p:spTree>
    <p:extLst>
      <p:ext uri="{BB962C8B-B14F-4D97-AF65-F5344CB8AC3E}">
        <p14:creationId xmlns:p14="http://schemas.microsoft.com/office/powerpoint/2010/main" val="412048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1097280" y="2582334"/>
            <a:ext cx="4937760" cy="33782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6217920" y="2582334"/>
            <a:ext cx="4937760" cy="33782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3">
            <a:extLst>
              <a:ext uri="{FF2B5EF4-FFF2-40B4-BE49-F238E27FC236}">
                <a16:creationId xmlns:a16="http://schemas.microsoft.com/office/drawing/2014/main" id="{556B9D3C-F55D-45C1-8CF5-706B46E91634}"/>
              </a:ext>
            </a:extLst>
          </p:cNvPr>
          <p:cNvSpPr>
            <a:spLocks noGrp="1"/>
          </p:cNvSpPr>
          <p:nvPr>
            <p:ph type="dt" sz="half" idx="10"/>
          </p:nvPr>
        </p:nvSpPr>
        <p:spPr/>
        <p:txBody>
          <a:bodyPr/>
          <a:lstStyle>
            <a:lvl1pPr>
              <a:defRPr/>
            </a:lvl1pPr>
          </a:lstStyle>
          <a:p>
            <a:pPr>
              <a:defRPr/>
            </a:pPr>
            <a:fld id="{6F98E27D-2301-4B79-84D4-EB4D4BA9DB35}" type="datetimeFigureOut">
              <a:rPr lang="ko-KR" altLang="en-US"/>
              <a:pPr>
                <a:defRPr/>
              </a:pPr>
              <a:t>2023-10-23</a:t>
            </a:fld>
            <a:endParaRPr lang="ko-KR" altLang="en-US"/>
          </a:p>
        </p:txBody>
      </p:sp>
      <p:sp>
        <p:nvSpPr>
          <p:cNvPr id="8" name="Footer Placeholder 4">
            <a:extLst>
              <a:ext uri="{FF2B5EF4-FFF2-40B4-BE49-F238E27FC236}">
                <a16:creationId xmlns:a16="http://schemas.microsoft.com/office/drawing/2014/main" id="{5EFC3E32-CAB4-449B-B712-C40D6DA9AB52}"/>
              </a:ext>
            </a:extLst>
          </p:cNvPr>
          <p:cNvSpPr>
            <a:spLocks noGrp="1"/>
          </p:cNvSpPr>
          <p:nvPr>
            <p:ph type="ftr" sz="quarter" idx="11"/>
          </p:nvPr>
        </p:nvSpPr>
        <p:spPr/>
        <p:txBody>
          <a:bodyPr/>
          <a:lstStyle>
            <a:lvl1pPr>
              <a:defRPr/>
            </a:lvl1pPr>
          </a:lstStyle>
          <a:p>
            <a:pPr>
              <a:defRPr/>
            </a:pPr>
            <a:endParaRPr lang="ko-KR" altLang="en-US"/>
          </a:p>
        </p:txBody>
      </p:sp>
      <p:sp>
        <p:nvSpPr>
          <p:cNvPr id="9" name="Slide Number Placeholder 5">
            <a:extLst>
              <a:ext uri="{FF2B5EF4-FFF2-40B4-BE49-F238E27FC236}">
                <a16:creationId xmlns:a16="http://schemas.microsoft.com/office/drawing/2014/main" id="{4BA11766-5386-4331-BD93-3EBB0DA32204}"/>
              </a:ext>
            </a:extLst>
          </p:cNvPr>
          <p:cNvSpPr>
            <a:spLocks noGrp="1"/>
          </p:cNvSpPr>
          <p:nvPr>
            <p:ph type="sldNum" sz="quarter" idx="12"/>
          </p:nvPr>
        </p:nvSpPr>
        <p:spPr/>
        <p:txBody>
          <a:bodyPr/>
          <a:lstStyle>
            <a:lvl1pPr>
              <a:defRPr/>
            </a:lvl1pPr>
          </a:lstStyle>
          <a:p>
            <a:pPr>
              <a:defRPr/>
            </a:pPr>
            <a:fld id="{D2CF3750-2D44-4F5D-B216-020493BB3C7D}" type="slidenum">
              <a:rPr lang="ko-KR" altLang="en-US"/>
              <a:pPr>
                <a:defRPr/>
              </a:pPr>
              <a:t>‹#›</a:t>
            </a:fld>
            <a:endParaRPr lang="ko-KR" altLang="en-US"/>
          </a:p>
        </p:txBody>
      </p:sp>
    </p:spTree>
    <p:extLst>
      <p:ext uri="{BB962C8B-B14F-4D97-AF65-F5344CB8AC3E}">
        <p14:creationId xmlns:p14="http://schemas.microsoft.com/office/powerpoint/2010/main" val="357919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3">
            <a:extLst>
              <a:ext uri="{FF2B5EF4-FFF2-40B4-BE49-F238E27FC236}">
                <a16:creationId xmlns:a16="http://schemas.microsoft.com/office/drawing/2014/main" id="{1668700C-77DA-4F8A-BEE6-852A916934CD}"/>
              </a:ext>
            </a:extLst>
          </p:cNvPr>
          <p:cNvSpPr>
            <a:spLocks noGrp="1"/>
          </p:cNvSpPr>
          <p:nvPr>
            <p:ph type="dt" sz="half" idx="10"/>
          </p:nvPr>
        </p:nvSpPr>
        <p:spPr/>
        <p:txBody>
          <a:bodyPr/>
          <a:lstStyle>
            <a:lvl1pPr>
              <a:defRPr/>
            </a:lvl1pPr>
          </a:lstStyle>
          <a:p>
            <a:pPr>
              <a:defRPr/>
            </a:pPr>
            <a:fld id="{CD81BEBD-898F-4A8B-927B-9F4252E5C943}" type="datetimeFigureOut">
              <a:rPr lang="ko-KR" altLang="en-US"/>
              <a:pPr>
                <a:defRPr/>
              </a:pPr>
              <a:t>2023-10-23</a:t>
            </a:fld>
            <a:endParaRPr lang="ko-KR" altLang="en-US"/>
          </a:p>
        </p:txBody>
      </p:sp>
      <p:sp>
        <p:nvSpPr>
          <p:cNvPr id="4" name="Footer Placeholder 4">
            <a:extLst>
              <a:ext uri="{FF2B5EF4-FFF2-40B4-BE49-F238E27FC236}">
                <a16:creationId xmlns:a16="http://schemas.microsoft.com/office/drawing/2014/main" id="{CD28C64B-BF73-48FF-BE98-30B4A8DF915C}"/>
              </a:ext>
            </a:extLst>
          </p:cNvPr>
          <p:cNvSpPr>
            <a:spLocks noGrp="1"/>
          </p:cNvSpPr>
          <p:nvPr>
            <p:ph type="ftr" sz="quarter" idx="11"/>
          </p:nvPr>
        </p:nvSpPr>
        <p:spPr/>
        <p:txBody>
          <a:bodyPr/>
          <a:lstStyle>
            <a:lvl1pPr>
              <a:defRPr/>
            </a:lvl1pPr>
          </a:lstStyle>
          <a:p>
            <a:pPr>
              <a:defRPr/>
            </a:pPr>
            <a:endParaRPr lang="ko-KR" altLang="en-US"/>
          </a:p>
        </p:txBody>
      </p:sp>
      <p:sp>
        <p:nvSpPr>
          <p:cNvPr id="5" name="Slide Number Placeholder 5">
            <a:extLst>
              <a:ext uri="{FF2B5EF4-FFF2-40B4-BE49-F238E27FC236}">
                <a16:creationId xmlns:a16="http://schemas.microsoft.com/office/drawing/2014/main" id="{F336E8CD-A5F0-44E5-9375-3A9D41A51A21}"/>
              </a:ext>
            </a:extLst>
          </p:cNvPr>
          <p:cNvSpPr>
            <a:spLocks noGrp="1"/>
          </p:cNvSpPr>
          <p:nvPr>
            <p:ph type="sldNum" sz="quarter" idx="12"/>
          </p:nvPr>
        </p:nvSpPr>
        <p:spPr/>
        <p:txBody>
          <a:bodyPr/>
          <a:lstStyle>
            <a:lvl1pPr>
              <a:defRPr/>
            </a:lvl1pPr>
          </a:lstStyle>
          <a:p>
            <a:pPr>
              <a:defRPr/>
            </a:pPr>
            <a:fld id="{038AA970-51D0-4841-82E5-1BEC1CA8B37B}" type="slidenum">
              <a:rPr lang="ko-KR" altLang="en-US"/>
              <a:pPr>
                <a:defRPr/>
              </a:pPr>
              <a:t>‹#›</a:t>
            </a:fld>
            <a:endParaRPr lang="ko-KR" altLang="en-US"/>
          </a:p>
        </p:txBody>
      </p:sp>
    </p:spTree>
    <p:extLst>
      <p:ext uri="{BB962C8B-B14F-4D97-AF65-F5344CB8AC3E}">
        <p14:creationId xmlns:p14="http://schemas.microsoft.com/office/powerpoint/2010/main" val="347089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빈 화면">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12AD90-E353-4840-9D59-56235DDF1E39}"/>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5">
            <a:extLst>
              <a:ext uri="{FF2B5EF4-FFF2-40B4-BE49-F238E27FC236}">
                <a16:creationId xmlns:a16="http://schemas.microsoft.com/office/drawing/2014/main" id="{E5C4F004-7B99-48B1-A5F7-347E728A341B}"/>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a:extLst>
              <a:ext uri="{FF2B5EF4-FFF2-40B4-BE49-F238E27FC236}">
                <a16:creationId xmlns:a16="http://schemas.microsoft.com/office/drawing/2014/main" id="{5C095211-AA7D-47EA-80A8-8E8D0F2F6AE7}"/>
              </a:ext>
            </a:extLst>
          </p:cNvPr>
          <p:cNvSpPr>
            <a:spLocks noGrp="1"/>
          </p:cNvSpPr>
          <p:nvPr>
            <p:ph type="dt" sz="half" idx="10"/>
          </p:nvPr>
        </p:nvSpPr>
        <p:spPr/>
        <p:txBody>
          <a:bodyPr/>
          <a:lstStyle>
            <a:lvl1pPr>
              <a:defRPr/>
            </a:lvl1pPr>
          </a:lstStyle>
          <a:p>
            <a:pPr>
              <a:defRPr/>
            </a:pPr>
            <a:fld id="{CCDC2A29-A349-491E-B4A3-5C3ADDBF56DE}" type="datetimeFigureOut">
              <a:rPr lang="ko-KR" altLang="en-US"/>
              <a:pPr>
                <a:defRPr/>
              </a:pPr>
              <a:t>2023-10-23</a:t>
            </a:fld>
            <a:endParaRPr lang="ko-KR" altLang="en-US"/>
          </a:p>
        </p:txBody>
      </p:sp>
      <p:sp>
        <p:nvSpPr>
          <p:cNvPr id="5" name="Footer Placeholder 7">
            <a:extLst>
              <a:ext uri="{FF2B5EF4-FFF2-40B4-BE49-F238E27FC236}">
                <a16:creationId xmlns:a16="http://schemas.microsoft.com/office/drawing/2014/main" id="{A4FAAA7A-25D9-448B-834E-A480D58C2576}"/>
              </a:ext>
            </a:extLst>
          </p:cNvPr>
          <p:cNvSpPr>
            <a:spLocks noGrp="1"/>
          </p:cNvSpPr>
          <p:nvPr>
            <p:ph type="ftr" sz="quarter" idx="11"/>
          </p:nvPr>
        </p:nvSpPr>
        <p:spPr/>
        <p:txBody>
          <a:bodyPr/>
          <a:lstStyle>
            <a:lvl1pPr>
              <a:defRPr>
                <a:solidFill>
                  <a:srgbClr val="FFFFFF"/>
                </a:solidFill>
              </a:defRPr>
            </a:lvl1pPr>
          </a:lstStyle>
          <a:p>
            <a:pPr>
              <a:defRPr/>
            </a:pPr>
            <a:endParaRPr lang="ko-KR" altLang="en-US"/>
          </a:p>
        </p:txBody>
      </p:sp>
      <p:sp>
        <p:nvSpPr>
          <p:cNvPr id="6" name="Slide Number Placeholder 8">
            <a:extLst>
              <a:ext uri="{FF2B5EF4-FFF2-40B4-BE49-F238E27FC236}">
                <a16:creationId xmlns:a16="http://schemas.microsoft.com/office/drawing/2014/main" id="{FB8A93A4-5200-4A31-89A1-5421295FFB28}"/>
              </a:ext>
            </a:extLst>
          </p:cNvPr>
          <p:cNvSpPr>
            <a:spLocks noGrp="1"/>
          </p:cNvSpPr>
          <p:nvPr>
            <p:ph type="sldNum" sz="quarter" idx="12"/>
          </p:nvPr>
        </p:nvSpPr>
        <p:spPr/>
        <p:txBody>
          <a:bodyPr/>
          <a:lstStyle>
            <a:lvl1pPr>
              <a:defRPr smtClean="0"/>
            </a:lvl1pPr>
          </a:lstStyle>
          <a:p>
            <a:pPr>
              <a:defRPr/>
            </a:pPr>
            <a:fld id="{924637F1-A971-400E-845F-DF247ADE0BB0}" type="slidenum">
              <a:rPr lang="ko-KR" altLang="en-US"/>
              <a:pPr>
                <a:defRPr/>
              </a:pPr>
              <a:t>‹#›</a:t>
            </a:fld>
            <a:endParaRPr lang="ko-KR" altLang="en-US"/>
          </a:p>
        </p:txBody>
      </p:sp>
    </p:spTree>
    <p:extLst>
      <p:ext uri="{BB962C8B-B14F-4D97-AF65-F5344CB8AC3E}">
        <p14:creationId xmlns:p14="http://schemas.microsoft.com/office/powerpoint/2010/main" val="1164216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467FA5-4AE5-47FD-BE14-A2DA9AFBA0F0}"/>
              </a:ext>
            </a:extLst>
          </p:cNvPr>
          <p:cNvSpPr/>
          <p:nvPr/>
        </p:nvSpPr>
        <p:spPr>
          <a:xfrm>
            <a:off x="0"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a:extLst>
              <a:ext uri="{FF2B5EF4-FFF2-40B4-BE49-F238E27FC236}">
                <a16:creationId xmlns:a16="http://schemas.microsoft.com/office/drawing/2014/main" id="{480A5F2A-5334-462B-A5A0-514AA1A72A82}"/>
              </a:ext>
            </a:extLst>
          </p:cNvPr>
          <p:cNvSpPr/>
          <p:nvPr/>
        </p:nvSpPr>
        <p:spPr>
          <a:xfrm>
            <a:off x="404018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lstStyle>
            <a:lvl1pPr>
              <a:defRPr sz="3600" b="0">
                <a:solidFill>
                  <a:srgbClr val="FFFFFF"/>
                </a:solidFill>
              </a:defRPr>
            </a:lvl1pPr>
          </a:lstStyle>
          <a:p>
            <a:r>
              <a:rPr lang="ko-KR" altLang="en-US"/>
              <a:t>마스터 제목 스타일 편집</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7" name="Date Placeholder 4">
            <a:extLst>
              <a:ext uri="{FF2B5EF4-FFF2-40B4-BE49-F238E27FC236}">
                <a16:creationId xmlns:a16="http://schemas.microsoft.com/office/drawing/2014/main" id="{C7BC206F-803E-4F57-B0A3-C86E7D309718}"/>
              </a:ext>
            </a:extLst>
          </p:cNvPr>
          <p:cNvSpPr>
            <a:spLocks noGrp="1"/>
          </p:cNvSpPr>
          <p:nvPr>
            <p:ph type="dt" sz="half" idx="10"/>
          </p:nvPr>
        </p:nvSpPr>
        <p:spPr>
          <a:xfrm>
            <a:off x="465138" y="6459538"/>
            <a:ext cx="2619375" cy="365125"/>
          </a:xfrm>
        </p:spPr>
        <p:txBody>
          <a:bodyPr/>
          <a:lstStyle>
            <a:lvl1pPr algn="l">
              <a:defRPr/>
            </a:lvl1pPr>
          </a:lstStyle>
          <a:p>
            <a:pPr>
              <a:defRPr/>
            </a:pPr>
            <a:fld id="{4B4BF261-3A43-4BA4-8DAB-E6CC870A0FA2}" type="datetimeFigureOut">
              <a:rPr lang="ko-KR" altLang="en-US"/>
              <a:pPr>
                <a:defRPr/>
              </a:pPr>
              <a:t>2023-10-23</a:t>
            </a:fld>
            <a:endParaRPr lang="ko-KR" altLang="en-US"/>
          </a:p>
        </p:txBody>
      </p:sp>
      <p:sp>
        <p:nvSpPr>
          <p:cNvPr id="8" name="Footer Placeholder 5">
            <a:extLst>
              <a:ext uri="{FF2B5EF4-FFF2-40B4-BE49-F238E27FC236}">
                <a16:creationId xmlns:a16="http://schemas.microsoft.com/office/drawing/2014/main" id="{7092DF7F-7A05-4D38-9B10-812496AC4AE6}"/>
              </a:ext>
            </a:extLst>
          </p:cNvPr>
          <p:cNvSpPr>
            <a:spLocks noGrp="1"/>
          </p:cNvSpPr>
          <p:nvPr>
            <p:ph type="ftr" sz="quarter" idx="11"/>
          </p:nvPr>
        </p:nvSpPr>
        <p:spPr>
          <a:xfrm>
            <a:off x="4800600" y="6459538"/>
            <a:ext cx="4648200" cy="365125"/>
          </a:xfrm>
        </p:spPr>
        <p:txBody>
          <a:bodyPr/>
          <a:lstStyle>
            <a:lvl1pPr algn="l">
              <a:defRPr>
                <a:solidFill>
                  <a:schemeClr val="tx2"/>
                </a:solidFill>
              </a:defRPr>
            </a:lvl1pPr>
          </a:lstStyle>
          <a:p>
            <a:pPr>
              <a:defRPr/>
            </a:pPr>
            <a:endParaRPr lang="ko-KR" altLang="en-US"/>
          </a:p>
        </p:txBody>
      </p:sp>
      <p:sp>
        <p:nvSpPr>
          <p:cNvPr id="9" name="Slide Number Placeholder 6">
            <a:extLst>
              <a:ext uri="{FF2B5EF4-FFF2-40B4-BE49-F238E27FC236}">
                <a16:creationId xmlns:a16="http://schemas.microsoft.com/office/drawing/2014/main" id="{AE73104A-6F23-4CBB-9712-4C4DC764D929}"/>
              </a:ext>
            </a:extLst>
          </p:cNvPr>
          <p:cNvSpPr>
            <a:spLocks noGrp="1"/>
          </p:cNvSpPr>
          <p:nvPr>
            <p:ph type="sldNum" sz="quarter" idx="12"/>
          </p:nvPr>
        </p:nvSpPr>
        <p:spPr/>
        <p:txBody>
          <a:bodyPr/>
          <a:lstStyle>
            <a:lvl1pPr>
              <a:defRPr smtClean="0">
                <a:solidFill>
                  <a:schemeClr val="tx2"/>
                </a:solidFill>
              </a:defRPr>
            </a:lvl1pPr>
          </a:lstStyle>
          <a:p>
            <a:pPr>
              <a:defRPr/>
            </a:pPr>
            <a:fld id="{F0172584-40BD-419A-A8EE-6781D2F07545}" type="slidenum">
              <a:rPr lang="ko-KR" altLang="en-US"/>
              <a:pPr>
                <a:defRPr/>
              </a:pPr>
              <a:t>‹#›</a:t>
            </a:fld>
            <a:endParaRPr lang="ko-KR" altLang="en-US"/>
          </a:p>
        </p:txBody>
      </p:sp>
    </p:spTree>
    <p:extLst>
      <p:ext uri="{BB962C8B-B14F-4D97-AF65-F5344CB8AC3E}">
        <p14:creationId xmlns:p14="http://schemas.microsoft.com/office/powerpoint/2010/main" val="44642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캡션 있는 그림">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1A829E2-2963-48AF-B8FB-03F782D6FF8F}"/>
              </a:ext>
            </a:extLst>
          </p:cNvPr>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a:extLst>
              <a:ext uri="{FF2B5EF4-FFF2-40B4-BE49-F238E27FC236}">
                <a16:creationId xmlns:a16="http://schemas.microsoft.com/office/drawing/2014/main" id="{BC5A166C-0EEF-4A1A-B5C0-2A886585C824}"/>
              </a:ext>
            </a:extLst>
          </p:cNvPr>
          <p:cNvSpPr/>
          <p:nvPr/>
        </p:nvSpPr>
        <p:spPr>
          <a:xfrm>
            <a:off x="0" y="4914900"/>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tIns="0" bIns="0">
            <a:noAutofit/>
          </a:bodyPr>
          <a:lstStyle>
            <a:lvl1pPr>
              <a:defRPr sz="3600" b="0">
                <a:solidFill>
                  <a:srgbClr val="FFFFFF"/>
                </a:solidFill>
              </a:defRPr>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endParaRPr lang="en-US" noProof="0"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7" name="Date Placeholder 4">
            <a:extLst>
              <a:ext uri="{FF2B5EF4-FFF2-40B4-BE49-F238E27FC236}">
                <a16:creationId xmlns:a16="http://schemas.microsoft.com/office/drawing/2014/main" id="{E933371B-A071-46BA-8FDE-67C186690F64}"/>
              </a:ext>
            </a:extLst>
          </p:cNvPr>
          <p:cNvSpPr>
            <a:spLocks noGrp="1"/>
          </p:cNvSpPr>
          <p:nvPr>
            <p:ph type="dt" sz="half" idx="10"/>
          </p:nvPr>
        </p:nvSpPr>
        <p:spPr/>
        <p:txBody>
          <a:bodyPr/>
          <a:lstStyle>
            <a:lvl1pPr>
              <a:defRPr/>
            </a:lvl1pPr>
          </a:lstStyle>
          <a:p>
            <a:pPr>
              <a:defRPr/>
            </a:pPr>
            <a:fld id="{D79E3C29-5C20-4FBE-B8F7-38E3B16E1EEF}" type="datetimeFigureOut">
              <a:rPr lang="ko-KR" altLang="en-US"/>
              <a:pPr>
                <a:defRPr/>
              </a:pPr>
              <a:t>2023-10-23</a:t>
            </a:fld>
            <a:endParaRPr lang="ko-KR" altLang="en-US"/>
          </a:p>
        </p:txBody>
      </p:sp>
      <p:sp>
        <p:nvSpPr>
          <p:cNvPr id="8" name="Footer Placeholder 5">
            <a:extLst>
              <a:ext uri="{FF2B5EF4-FFF2-40B4-BE49-F238E27FC236}">
                <a16:creationId xmlns:a16="http://schemas.microsoft.com/office/drawing/2014/main" id="{179F6919-E7ED-4304-BD3A-69E157CDC90A}"/>
              </a:ext>
            </a:extLst>
          </p:cNvPr>
          <p:cNvSpPr>
            <a:spLocks noGrp="1"/>
          </p:cNvSpPr>
          <p:nvPr>
            <p:ph type="ftr" sz="quarter" idx="11"/>
          </p:nvPr>
        </p:nvSpPr>
        <p:spPr/>
        <p:txBody>
          <a:bodyPr/>
          <a:lstStyle>
            <a:lvl1pPr>
              <a:defRPr/>
            </a:lvl1pPr>
          </a:lstStyle>
          <a:p>
            <a:pPr>
              <a:defRPr/>
            </a:pPr>
            <a:endParaRPr lang="ko-KR" altLang="en-US"/>
          </a:p>
        </p:txBody>
      </p:sp>
      <p:sp>
        <p:nvSpPr>
          <p:cNvPr id="9" name="Slide Number Placeholder 6">
            <a:extLst>
              <a:ext uri="{FF2B5EF4-FFF2-40B4-BE49-F238E27FC236}">
                <a16:creationId xmlns:a16="http://schemas.microsoft.com/office/drawing/2014/main" id="{5CB8E1AE-DEB1-4778-BC3C-DFFDFECEB8BD}"/>
              </a:ext>
            </a:extLst>
          </p:cNvPr>
          <p:cNvSpPr>
            <a:spLocks noGrp="1"/>
          </p:cNvSpPr>
          <p:nvPr>
            <p:ph type="sldNum" sz="quarter" idx="12"/>
          </p:nvPr>
        </p:nvSpPr>
        <p:spPr/>
        <p:txBody>
          <a:bodyPr/>
          <a:lstStyle>
            <a:lvl1pPr>
              <a:defRPr smtClean="0"/>
            </a:lvl1pPr>
          </a:lstStyle>
          <a:p>
            <a:pPr>
              <a:defRPr/>
            </a:pPr>
            <a:fld id="{CCFD26AE-87DE-4315-AB33-FC0C405E809A}" type="slidenum">
              <a:rPr lang="ko-KR" altLang="en-US"/>
              <a:pPr>
                <a:defRPr/>
              </a:pPr>
              <a:t>‹#›</a:t>
            </a:fld>
            <a:endParaRPr lang="ko-KR" altLang="en-US"/>
          </a:p>
        </p:txBody>
      </p:sp>
    </p:spTree>
    <p:extLst>
      <p:ext uri="{BB962C8B-B14F-4D97-AF65-F5344CB8AC3E}">
        <p14:creationId xmlns:p14="http://schemas.microsoft.com/office/powerpoint/2010/main" val="2157447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181599-0BAD-43B7-ADA6-C6C1E41ED6DB}"/>
              </a:ext>
            </a:extLst>
          </p:cNvPr>
          <p:cNvSpPr/>
          <p:nvPr userDrawn="1"/>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3BAA8665-4532-4367-A705-F220D0F4C471}"/>
              </a:ext>
            </a:extLst>
          </p:cNvPr>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ko-KR" altLang="en-US"/>
              <a:t>마스터 제목 스타일 편집</a:t>
            </a:r>
            <a:endParaRPr lang="en-US" dirty="0"/>
          </a:p>
        </p:txBody>
      </p:sp>
      <p:sp>
        <p:nvSpPr>
          <p:cNvPr id="1028" name="Text Placeholder 2">
            <a:extLst>
              <a:ext uri="{FF2B5EF4-FFF2-40B4-BE49-F238E27FC236}">
                <a16:creationId xmlns:a16="http://schemas.microsoft.com/office/drawing/2014/main" id="{83F5645C-A573-4469-B071-32F75F192492}"/>
              </a:ext>
            </a:extLst>
          </p:cNvPr>
          <p:cNvSpPr>
            <a:spLocks noGrp="1" noChangeArrowheads="1"/>
          </p:cNvSpPr>
          <p:nvPr>
            <p:ph type="body" idx="1"/>
          </p:nvPr>
        </p:nvSpPr>
        <p:spPr bwMode="auto">
          <a:xfrm>
            <a:off x="1096963" y="1846263"/>
            <a:ext cx="100584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Date Placeholder 3">
            <a:extLst>
              <a:ext uri="{FF2B5EF4-FFF2-40B4-BE49-F238E27FC236}">
                <a16:creationId xmlns:a16="http://schemas.microsoft.com/office/drawing/2014/main" id="{D9FD3B34-AF6D-42B3-A3C6-E1B403B36009}"/>
              </a:ext>
            </a:extLst>
          </p:cNvPr>
          <p:cNvSpPr>
            <a:spLocks noGrp="1"/>
          </p:cNvSpPr>
          <p:nvPr>
            <p:ph type="dt" sz="half" idx="2"/>
          </p:nvPr>
        </p:nvSpPr>
        <p:spPr>
          <a:xfrm>
            <a:off x="1096963" y="6459538"/>
            <a:ext cx="2473325"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rgbClr val="FFFFFF"/>
                </a:solidFill>
                <a:latin typeface="+mn-lt"/>
              </a:defRPr>
            </a:lvl1pPr>
          </a:lstStyle>
          <a:p>
            <a:pPr>
              <a:defRPr/>
            </a:pPr>
            <a:fld id="{1DD6FEDF-9BDE-4080-AFBC-9273C069ED92}" type="datetimeFigureOut">
              <a:rPr lang="ko-KR" altLang="en-US"/>
              <a:pPr>
                <a:defRPr/>
              </a:pPr>
              <a:t>2023-10-23</a:t>
            </a:fld>
            <a:endParaRPr lang="ko-KR" altLang="en-US"/>
          </a:p>
        </p:txBody>
      </p:sp>
      <p:sp>
        <p:nvSpPr>
          <p:cNvPr id="5" name="Footer Placeholder 4">
            <a:extLst>
              <a:ext uri="{FF2B5EF4-FFF2-40B4-BE49-F238E27FC236}">
                <a16:creationId xmlns:a16="http://schemas.microsoft.com/office/drawing/2014/main" id="{DEBE3CEB-6899-480C-8AB8-3F989DBD4FD2}"/>
              </a:ext>
            </a:extLst>
          </p:cNvPr>
          <p:cNvSpPr>
            <a:spLocks noGrp="1"/>
          </p:cNvSpPr>
          <p:nvPr>
            <p:ph type="ftr" sz="quarter" idx="3"/>
          </p:nvPr>
        </p:nvSpPr>
        <p:spPr>
          <a:xfrm>
            <a:off x="3686175" y="6459538"/>
            <a:ext cx="4822825" cy="365125"/>
          </a:xfrm>
          <a:prstGeom prst="rect">
            <a:avLst/>
          </a:prstGeom>
        </p:spPr>
        <p:txBody>
          <a:bodyPr vert="horz" lIns="91440" tIns="45720" rIns="91440" bIns="45720" rtlCol="0" anchor="ctr"/>
          <a:lstStyle>
            <a:lvl1pPr algn="ctr" eaLnBrk="1" fontAlgn="auto" hangingPunct="1">
              <a:spcBef>
                <a:spcPts val="0"/>
              </a:spcBef>
              <a:spcAft>
                <a:spcPts val="0"/>
              </a:spcAft>
              <a:defRPr sz="900" cap="all" baseline="0">
                <a:solidFill>
                  <a:srgbClr val="FFFFFF"/>
                </a:solidFill>
                <a:latin typeface="+mn-lt"/>
              </a:defRPr>
            </a:lvl1pPr>
          </a:lstStyle>
          <a:p>
            <a:pPr>
              <a:defRPr/>
            </a:pPr>
            <a:endParaRPr lang="ko-KR" altLang="en-US"/>
          </a:p>
        </p:txBody>
      </p:sp>
      <p:sp>
        <p:nvSpPr>
          <p:cNvPr id="6" name="Slide Number Placeholder 5">
            <a:extLst>
              <a:ext uri="{FF2B5EF4-FFF2-40B4-BE49-F238E27FC236}">
                <a16:creationId xmlns:a16="http://schemas.microsoft.com/office/drawing/2014/main" id="{A7FD9F8F-1EF9-4AB9-9D1F-40A6E2099B8F}"/>
              </a:ext>
            </a:extLst>
          </p:cNvPr>
          <p:cNvSpPr>
            <a:spLocks noGrp="1"/>
          </p:cNvSpPr>
          <p:nvPr>
            <p:ph type="sldNum" sz="quarter" idx="4"/>
          </p:nvPr>
        </p:nvSpPr>
        <p:spPr>
          <a:xfrm>
            <a:off x="9901238" y="6459538"/>
            <a:ext cx="1311275"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smtClean="0">
                <a:solidFill>
                  <a:srgbClr val="FFFFFF"/>
                </a:solidFill>
              </a:defRPr>
            </a:lvl1pPr>
          </a:lstStyle>
          <a:p>
            <a:pPr>
              <a:defRPr/>
            </a:pPr>
            <a:fld id="{56A71108-3422-4C6D-9420-E269448B7FDB}" type="slidenum">
              <a:rPr lang="ko-KR" altLang="en-US"/>
              <a:pPr>
                <a:defRPr/>
              </a:pPr>
              <a:t>‹#›</a:t>
            </a:fld>
            <a:endParaRPr lang="ko-KR" altLang="en-US"/>
          </a:p>
        </p:txBody>
      </p:sp>
      <p:grpSp>
        <p:nvGrpSpPr>
          <p:cNvPr id="1032" name="그룹 7">
            <a:extLst>
              <a:ext uri="{FF2B5EF4-FFF2-40B4-BE49-F238E27FC236}">
                <a16:creationId xmlns:a16="http://schemas.microsoft.com/office/drawing/2014/main" id="{3BD01BA6-FF41-49B2-A818-585E872B3EDD}"/>
              </a:ext>
            </a:extLst>
          </p:cNvPr>
          <p:cNvGrpSpPr>
            <a:grpSpLocks/>
          </p:cNvGrpSpPr>
          <p:nvPr userDrawn="1"/>
        </p:nvGrpSpPr>
        <p:grpSpPr bwMode="auto">
          <a:xfrm>
            <a:off x="9686925" y="6343650"/>
            <a:ext cx="2497138" cy="539750"/>
            <a:chOff x="6467610" y="6309320"/>
            <a:chExt cx="2496799" cy="540000"/>
          </a:xfrm>
        </p:grpSpPr>
        <p:sp>
          <p:nvSpPr>
            <p:cNvPr id="1038" name="직사각형 8">
              <a:extLst>
                <a:ext uri="{FF2B5EF4-FFF2-40B4-BE49-F238E27FC236}">
                  <a16:creationId xmlns:a16="http://schemas.microsoft.com/office/drawing/2014/main" id="{9DB54BAE-F1AA-46F9-868A-5BAC7243F3D7}"/>
                </a:ext>
              </a:extLst>
            </p:cNvPr>
            <p:cNvSpPr>
              <a:spLocks noChangeArrowheads="1"/>
            </p:cNvSpPr>
            <p:nvPr/>
          </p:nvSpPr>
          <p:spPr bwMode="auto">
            <a:xfrm>
              <a:off x="6467610" y="6458614"/>
              <a:ext cx="2034899" cy="277942"/>
            </a:xfrm>
            <a:prstGeom prst="rect">
              <a:avLst/>
            </a:prstGeom>
            <a:noFill/>
            <a:ln>
              <a:noFill/>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ko-KR" sz="1200" b="1" i="1">
                  <a:solidFill>
                    <a:srgbClr val="FF6600"/>
                  </a:solidFill>
                  <a:latin typeface="Coronet"/>
                  <a:cs typeface="Times New Roman" panose="02020603050405020304" pitchFamily="18" charset="0"/>
                </a:rPr>
                <a:t>Propulsion &amp; Combustion Lab.</a:t>
              </a:r>
              <a:endParaRPr lang="ko-KR" altLang="en-US" sz="1200" b="1" i="1">
                <a:solidFill>
                  <a:srgbClr val="FF6600"/>
                </a:solidFill>
                <a:latin typeface="Coronet"/>
                <a:cs typeface="Times New Roman" panose="02020603050405020304" pitchFamily="18" charset="0"/>
              </a:endParaRPr>
            </a:p>
          </p:txBody>
        </p:sp>
        <p:pic>
          <p:nvPicPr>
            <p:cNvPr id="1039" name="Picture 2" descr="C:\Users\default.default-PC\Desktop\jmh\Procom\실험실로고.png">
              <a:extLst>
                <a:ext uri="{FF2B5EF4-FFF2-40B4-BE49-F238E27FC236}">
                  <a16:creationId xmlns:a16="http://schemas.microsoft.com/office/drawing/2014/main" id="{5A30BE4C-49FD-4EB4-A830-A1BF4CD633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24409" y="6309320"/>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3" name="그룹 10">
            <a:extLst>
              <a:ext uri="{FF2B5EF4-FFF2-40B4-BE49-F238E27FC236}">
                <a16:creationId xmlns:a16="http://schemas.microsoft.com/office/drawing/2014/main" id="{E9E213D5-836E-4040-B618-52EA58210459}"/>
              </a:ext>
            </a:extLst>
          </p:cNvPr>
          <p:cNvGrpSpPr>
            <a:grpSpLocks/>
          </p:cNvGrpSpPr>
          <p:nvPr userDrawn="1"/>
        </p:nvGrpSpPr>
        <p:grpSpPr bwMode="auto">
          <a:xfrm>
            <a:off x="55563" y="6426200"/>
            <a:ext cx="3221037" cy="395288"/>
            <a:chOff x="368856" y="6392632"/>
            <a:chExt cx="3221625" cy="396000"/>
          </a:xfrm>
        </p:grpSpPr>
        <p:sp>
          <p:nvSpPr>
            <p:cNvPr id="15" name="TextBox 14">
              <a:extLst>
                <a:ext uri="{FF2B5EF4-FFF2-40B4-BE49-F238E27FC236}">
                  <a16:creationId xmlns:a16="http://schemas.microsoft.com/office/drawing/2014/main" id="{8918F636-0BC1-424F-9B6B-577BD398943B}"/>
                </a:ext>
              </a:extLst>
            </p:cNvPr>
            <p:cNvSpPr txBox="1"/>
            <p:nvPr/>
          </p:nvSpPr>
          <p:spPr>
            <a:xfrm>
              <a:off x="656888" y="6458829"/>
              <a:ext cx="2933593" cy="276999"/>
            </a:xfrm>
            <a:prstGeom prst="rect">
              <a:avLst/>
            </a:prstGeom>
            <a:noFill/>
            <a:ln>
              <a:noFill/>
            </a:ln>
            <a:effectLst/>
            <a:scene3d>
              <a:camera prst="orthographicFront" fov="0">
                <a:rot lat="0" lon="0" rev="0"/>
              </a:camera>
              <a:lightRig rig="glow" dir="t">
                <a:rot lat="0" lon="0" rev="4800000"/>
              </a:lightRig>
            </a:scene3d>
            <a:sp3d prstMaterial="powder">
              <a:contourClr>
                <a:schemeClr val="dk1"/>
              </a:contourClr>
            </a:sp3d>
          </p:spPr>
          <p:style>
            <a:lnRef idx="0">
              <a:schemeClr val="dk1"/>
            </a:lnRef>
            <a:fillRef idx="3">
              <a:schemeClr val="dk1"/>
            </a:fillRef>
            <a:effectRef idx="3">
              <a:schemeClr val="dk1"/>
            </a:effectRef>
            <a:fontRef idx="minor">
              <a:schemeClr val="lt1"/>
            </a:fontRef>
          </p:style>
          <p:txBody>
            <a:bodyPr>
              <a:spAutoFit/>
            </a:bodyPr>
            <a:lstStyle/>
            <a:p>
              <a:pPr eaLnBrk="1" fontAlgn="auto" hangingPunct="1">
                <a:spcBef>
                  <a:spcPts val="0"/>
                </a:spcBef>
                <a:spcAft>
                  <a:spcPts val="0"/>
                </a:spcAft>
                <a:defRPr/>
              </a:pPr>
              <a:r>
                <a:rPr lang="en-US" altLang="ko-KR" sz="1200" b="1" i="1" dirty="0">
                  <a:solidFill>
                    <a:srgbClr val="FF6600"/>
                  </a:solidFill>
                  <a:latin typeface="Coronet" pitchFamily="66" charset="0"/>
                  <a:ea typeface="HY그래픽B" pitchFamily="18" charset="-127"/>
                  <a:cs typeface="Times New Roman" pitchFamily="18" charset="0"/>
                </a:rPr>
                <a:t> Chonbuk National University</a:t>
              </a:r>
            </a:p>
          </p:txBody>
        </p:sp>
        <p:pic>
          <p:nvPicPr>
            <p:cNvPr id="1037" name="Picture 3" descr="C:\Users\default.default-PC\Desktop\jmh\Procom\학교로고.png">
              <a:extLst>
                <a:ext uri="{FF2B5EF4-FFF2-40B4-BE49-F238E27FC236}">
                  <a16:creationId xmlns:a16="http://schemas.microsoft.com/office/drawing/2014/main" id="{763971FF-319B-466B-8843-E2B2D5C660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856" y="6392632"/>
              <a:ext cx="396000"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985" r:id="rId1"/>
    <p:sldLayoutId id="2147483980" r:id="rId2"/>
    <p:sldLayoutId id="2147483986" r:id="rId3"/>
    <p:sldLayoutId id="2147483981" r:id="rId4"/>
    <p:sldLayoutId id="2147483982" r:id="rId5"/>
    <p:sldLayoutId id="2147483983" r:id="rId6"/>
    <p:sldLayoutId id="2147483987" r:id="rId7"/>
    <p:sldLayoutId id="2147483988" r:id="rId8"/>
    <p:sldLayoutId id="2147483989" r:id="rId9"/>
    <p:sldLayoutId id="2147483984" r:id="rId10"/>
    <p:sldLayoutId id="2147483990" r:id="rId11"/>
  </p:sldLayoutIdLst>
  <p:txStyles>
    <p:titleStyle>
      <a:lvl1pPr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jpe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제목 1">
            <a:extLst>
              <a:ext uri="{FF2B5EF4-FFF2-40B4-BE49-F238E27FC236}">
                <a16:creationId xmlns:a16="http://schemas.microsoft.com/office/drawing/2014/main" id="{16E8F24A-6AE3-4E36-BB6E-DC76ED203259}"/>
              </a:ext>
            </a:extLst>
          </p:cNvPr>
          <p:cNvSpPr>
            <a:spLocks noGrp="1" noChangeArrowheads="1"/>
          </p:cNvSpPr>
          <p:nvPr>
            <p:ph type="ctrTitle"/>
          </p:nvPr>
        </p:nvSpPr>
        <p:spPr>
          <a:xfrm>
            <a:off x="971550" y="960438"/>
            <a:ext cx="11220450" cy="1128712"/>
          </a:xfrm>
        </p:spPr>
        <p:txBody>
          <a:bodyPr/>
          <a:lstStyle/>
          <a:p>
            <a:pPr eaLnBrk="1" fontAlgn="auto" hangingPunct="1">
              <a:spcAft>
                <a:spcPts val="0"/>
              </a:spcAft>
              <a:defRPr/>
            </a:pPr>
            <a:r>
              <a:rPr lang="en-US" altLang="ko-KR" sz="4000" dirty="0">
                <a:latin typeface="Times New Roman" panose="02020603050405020304" pitchFamily="18" charset="0"/>
                <a:cs typeface="Times New Roman" panose="02020603050405020304" pitchFamily="18" charset="0"/>
              </a:rPr>
              <a:t>Computational Thermal Engineering</a:t>
            </a:r>
            <a:endParaRPr lang="ko-KR" altLang="en-US" sz="4000" dirty="0">
              <a:latin typeface="Times New Roman" panose="02020603050405020304" pitchFamily="18" charset="0"/>
              <a:cs typeface="Times New Roman" panose="02020603050405020304" pitchFamily="18" charset="0"/>
            </a:endParaRPr>
          </a:p>
        </p:txBody>
      </p:sp>
      <p:sp>
        <p:nvSpPr>
          <p:cNvPr id="2051" name="부제목 2">
            <a:extLst>
              <a:ext uri="{FF2B5EF4-FFF2-40B4-BE49-F238E27FC236}">
                <a16:creationId xmlns:a16="http://schemas.microsoft.com/office/drawing/2014/main" id="{FB197E50-5F37-4632-A823-A6BF59746042}"/>
              </a:ext>
            </a:extLst>
          </p:cNvPr>
          <p:cNvSpPr>
            <a:spLocks noGrp="1" noChangeArrowheads="1"/>
          </p:cNvSpPr>
          <p:nvPr>
            <p:ph type="subTitle" idx="1"/>
          </p:nvPr>
        </p:nvSpPr>
        <p:spPr>
          <a:xfrm>
            <a:off x="1411288" y="5291138"/>
            <a:ext cx="9144000" cy="606425"/>
          </a:xfrm>
        </p:spPr>
        <p:txBody>
          <a:bodyPr rtlCol="0"/>
          <a:lstStyle/>
          <a:p>
            <a:pPr eaLnBrk="1" fontAlgn="auto" hangingPunct="1">
              <a:defRPr/>
            </a:pPr>
            <a:r>
              <a:rPr lang="en-US" altLang="ko-KR" sz="2000" i="1" dirty="0">
                <a:latin typeface="Times New Roman" panose="02020603050405020304" pitchFamily="18" charset="0"/>
                <a:cs typeface="Times New Roman" panose="02020603050405020304" pitchFamily="18" charset="0"/>
              </a:rPr>
              <a:t>Kumaresh Selvakumar</a:t>
            </a:r>
          </a:p>
        </p:txBody>
      </p:sp>
      <p:sp>
        <p:nvSpPr>
          <p:cNvPr id="10244" name="제목 1">
            <a:extLst>
              <a:ext uri="{FF2B5EF4-FFF2-40B4-BE49-F238E27FC236}">
                <a16:creationId xmlns:a16="http://schemas.microsoft.com/office/drawing/2014/main" id="{A63ADEDA-C092-4F4A-B01C-DC578221CC0F}"/>
              </a:ext>
            </a:extLst>
          </p:cNvPr>
          <p:cNvSpPr txBox="1">
            <a:spLocks noChangeArrowheads="1"/>
          </p:cNvSpPr>
          <p:nvPr/>
        </p:nvSpPr>
        <p:spPr bwMode="auto">
          <a:xfrm>
            <a:off x="1313836" y="3316646"/>
            <a:ext cx="8877300" cy="93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685800" indent="-22860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spcBef>
                <a:spcPct val="0"/>
              </a:spcBef>
              <a:spcAft>
                <a:spcPct val="0"/>
              </a:spcAft>
              <a:buClrTx/>
              <a:buSzTx/>
              <a:buFontTx/>
              <a:buNone/>
            </a:pPr>
            <a:r>
              <a:rPr lang="en-US" altLang="ko-KR" sz="2800" dirty="0">
                <a:solidFill>
                  <a:schemeClr val="tx1"/>
                </a:solidFill>
                <a:latin typeface="Times New Roman" panose="02020603050405020304" pitchFamily="18" charset="0"/>
                <a:cs typeface="Times New Roman" panose="02020603050405020304" pitchFamily="18" charset="0"/>
              </a:rPr>
              <a:t>Solving Diffusion Equation in OpenFOAM</a:t>
            </a:r>
          </a:p>
          <a:p>
            <a:pPr eaLnBrk="1" hangingPunct="1">
              <a:spcBef>
                <a:spcPct val="0"/>
              </a:spcBef>
              <a:spcAft>
                <a:spcPct val="0"/>
              </a:spcAft>
              <a:buClrTx/>
              <a:buSzTx/>
              <a:buFontTx/>
              <a:buNone/>
            </a:pPr>
            <a:endParaRPr lang="en-US" altLang="ko-KR" sz="2800" dirty="0">
              <a:solidFill>
                <a:schemeClr val="tx1"/>
              </a:solidFill>
              <a:latin typeface="Times New Roman" panose="02020603050405020304" pitchFamily="18" charset="0"/>
              <a:cs typeface="Times New Roman" panose="02020603050405020304" pitchFamily="18" charset="0"/>
            </a:endParaRPr>
          </a:p>
          <a:p>
            <a:pPr eaLnBrk="1" hangingPunct="1">
              <a:spcBef>
                <a:spcPct val="0"/>
              </a:spcBef>
              <a:spcAft>
                <a:spcPct val="0"/>
              </a:spcAft>
              <a:buClrTx/>
              <a:buSzTx/>
              <a:buFontTx/>
              <a:buNone/>
            </a:pPr>
            <a:r>
              <a:rPr lang="en-US" altLang="ko-KR" sz="2800" dirty="0">
                <a:solidFill>
                  <a:schemeClr val="tx1"/>
                </a:solidFill>
                <a:latin typeface="Times New Roman" panose="02020603050405020304" pitchFamily="18" charset="0"/>
                <a:cs typeface="Times New Roman" panose="02020603050405020304" pitchFamily="18" charset="0"/>
              </a:rPr>
              <a:t>DAY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CFD Developers</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73229" y="1772645"/>
            <a:ext cx="680481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Developers are the ones who write code on the back end.</a:t>
            </a:r>
          </a:p>
          <a:p>
            <a:pPr indent="-365125" defTabSz="914400">
              <a:spcBef>
                <a:spcPts val="1800"/>
              </a:spcBef>
              <a:buFont typeface="Wingdings" panose="05000000000000000000" pitchFamily="2" charset="2"/>
              <a:buChar char="Ø"/>
            </a:pPr>
            <a:endParaRPr lang="en-US" altLang="ko-KR" dirty="0">
              <a:latin typeface="Times New Roman" panose="02020603050405020304" pitchFamily="18" charset="0"/>
              <a:cs typeface="Times New Roman" panose="02020603050405020304" pitchFamily="18" charset="0"/>
            </a:endParaRP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To make it simple for CFD amateur students, let's say ANSYS Fluent and Star CCM are written by developers (by writing code at the back end), so we could easily use them as black box (GUI) tools.</a:t>
            </a:r>
          </a:p>
          <a:p>
            <a:pPr indent="-365125" defTabSz="914400">
              <a:spcBef>
                <a:spcPts val="1800"/>
              </a:spcBef>
              <a:buFont typeface="Wingdings" panose="05000000000000000000" pitchFamily="2" charset="2"/>
              <a:buChar char="Ø"/>
            </a:pPr>
            <a:endParaRPr lang="en-US" altLang="ko-KR" dirty="0">
              <a:latin typeface="Times New Roman" panose="02020603050405020304" pitchFamily="18" charset="0"/>
              <a:cs typeface="Times New Roman" panose="02020603050405020304" pitchFamily="18" charset="0"/>
            </a:endParaRP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Developers are the key to the development of technology.</a:t>
            </a:r>
          </a:p>
        </p:txBody>
      </p:sp>
      <p:pic>
        <p:nvPicPr>
          <p:cNvPr id="6" name="Graphic 5" descr="Microscope">
            <a:extLst>
              <a:ext uri="{FF2B5EF4-FFF2-40B4-BE49-F238E27FC236}">
                <a16:creationId xmlns:a16="http://schemas.microsoft.com/office/drawing/2014/main" id="{093048BB-48A4-066F-06EE-E04665A5A8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5927" y="640596"/>
            <a:ext cx="5576808" cy="5576808"/>
          </a:xfrm>
          <a:prstGeom prst="rect">
            <a:avLst/>
          </a:prstGeom>
        </p:spPr>
      </p:pic>
    </p:spTree>
    <p:extLst>
      <p:ext uri="{BB962C8B-B14F-4D97-AF65-F5344CB8AC3E}">
        <p14:creationId xmlns:p14="http://schemas.microsoft.com/office/powerpoint/2010/main" val="4770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a:solidFill>
                  <a:schemeClr val="tx1"/>
                </a:solidFill>
                <a:latin typeface="Times New Roman" panose="02020603050405020304" pitchFamily="18" charset="0"/>
                <a:cs typeface="Times New Roman" panose="02020603050405020304" pitchFamily="18" charset="0"/>
              </a:rPr>
              <a:t>Is it good to be a black box user or a developer ?</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28073" y="1851379"/>
            <a:ext cx="5833971" cy="388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 A developer can handle anything from scratch. That brings confidence by capable of solving any puzzles.</a:t>
            </a:r>
          </a:p>
          <a:p>
            <a:pPr indent="-365125" defTabSz="914400">
              <a:spcBef>
                <a:spcPts val="1800"/>
              </a:spcBef>
              <a:buFont typeface="Wingdings" panose="05000000000000000000" pitchFamily="2" charset="2"/>
              <a:buChar char="Ø"/>
            </a:pPr>
            <a:endParaRPr lang="en-US" altLang="ko-KR" dirty="0">
              <a:latin typeface="Times New Roman" panose="02020603050405020304" pitchFamily="18" charset="0"/>
              <a:cs typeface="Times New Roman" panose="02020603050405020304" pitchFamily="18" charset="0"/>
            </a:endParaRP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 Understanding the logic is an art, so being a developer helps know exactly what and how to do.</a:t>
            </a:r>
          </a:p>
          <a:p>
            <a:pPr indent="-365125" defTabSz="914400">
              <a:spcBef>
                <a:spcPts val="1800"/>
              </a:spcBef>
              <a:buFont typeface="Wingdings" panose="05000000000000000000" pitchFamily="2" charset="2"/>
              <a:buChar char="Ø"/>
            </a:pPr>
            <a:endParaRPr lang="en-US" altLang="ko-KR" dirty="0">
              <a:latin typeface="Times New Roman" panose="02020603050405020304" pitchFamily="18" charset="0"/>
              <a:cs typeface="Times New Roman" panose="02020603050405020304" pitchFamily="18" charset="0"/>
            </a:endParaRP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 It's good to be a black box user in the beginning to understand the basic ideas/physics, but in order to route your future, trust me, developers can handle it better.</a:t>
            </a:r>
          </a:p>
        </p:txBody>
      </p:sp>
      <p:pic>
        <p:nvPicPr>
          <p:cNvPr id="3" name="Picture 2" descr="Good vs Great Developers: How to Tell the Difference &amp; Hire the Best">
            <a:extLst>
              <a:ext uri="{FF2B5EF4-FFF2-40B4-BE49-F238E27FC236}">
                <a16:creationId xmlns:a16="http://schemas.microsoft.com/office/drawing/2014/main" id="{1D7C6C26-E28B-6E72-3523-D60912382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874" y="2598476"/>
            <a:ext cx="4992215" cy="281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786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How to grow as a developer ? </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28073" y="1851379"/>
            <a:ext cx="5833971" cy="388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Work with passion</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Face the hurdles and don’t get tired of it</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Never lose the joy of programming</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Test your skills in open-source projects</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Read code and do code reviews</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Learn from your colleagues and mentors</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Share your knowledge</a:t>
            </a:r>
          </a:p>
        </p:txBody>
      </p:sp>
      <p:pic>
        <p:nvPicPr>
          <p:cNvPr id="5" name="Picture 2" descr="Is Software Development Hard? A Guide to Getting Started">
            <a:extLst>
              <a:ext uri="{FF2B5EF4-FFF2-40B4-BE49-F238E27FC236}">
                <a16:creationId xmlns:a16="http://schemas.microsoft.com/office/drawing/2014/main" id="{C85B5038-DCEF-9A7D-C3AF-939585F62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48" r="27421"/>
          <a:stretch/>
        </p:blipFill>
        <p:spPr bwMode="auto">
          <a:xfrm>
            <a:off x="7537724" y="0"/>
            <a:ext cx="4654276" cy="687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11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How to grow as a developer ? </a:t>
            </a:r>
            <a:r>
              <a:rPr lang="en-US" sz="4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OpenFOAM</a:t>
            </a:r>
            <a:r>
              <a:rPr lang="en-US" sz="4000" dirty="0">
                <a:solidFill>
                  <a:schemeClr val="tx1"/>
                </a:solidFill>
                <a:latin typeface="Times New Roman" panose="02020603050405020304" pitchFamily="18" charset="0"/>
                <a:cs typeface="Times New Roman" panose="02020603050405020304" pitchFamily="18" charset="0"/>
              </a:rPr>
              <a:t> </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7913511" y="2641599"/>
            <a:ext cx="3681081" cy="324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algn="just"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It is a huge library of about 1.5 million lines of C++ code located in hundreds of files. </a:t>
            </a:r>
          </a:p>
          <a:p>
            <a:pPr indent="-365125" algn="just" defTabSz="914400">
              <a:spcBef>
                <a:spcPts val="1800"/>
              </a:spcBef>
              <a:buFont typeface="Wingdings" panose="05000000000000000000" pitchFamily="2" charset="2"/>
              <a:buChar char="Ø"/>
            </a:pPr>
            <a:endParaRPr lang="en-US" altLang="ko-KR" dirty="0">
              <a:latin typeface="Times New Roman" panose="02020603050405020304" pitchFamily="18" charset="0"/>
              <a:cs typeface="Times New Roman" panose="02020603050405020304" pitchFamily="18" charset="0"/>
            </a:endParaRPr>
          </a:p>
          <a:p>
            <a:pPr indent="-365125" algn="just"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You can use this toolbox to develop Computational Fluid Dynamics (CFD) solvers. </a:t>
            </a:r>
          </a:p>
        </p:txBody>
      </p:sp>
      <p:pic>
        <p:nvPicPr>
          <p:cNvPr id="3" name="Picture 2" descr="1.1 What is OpenFOAM?">
            <a:extLst>
              <a:ext uri="{FF2B5EF4-FFF2-40B4-BE49-F238E27FC236}">
                <a16:creationId xmlns:a16="http://schemas.microsoft.com/office/drawing/2014/main" id="{33854949-FB36-98F5-F856-554BEDC0FA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7408" y="2458101"/>
            <a:ext cx="6909801" cy="3610371"/>
          </a:xfrm>
          <a:prstGeom prst="rect">
            <a:avLst/>
          </a:prstGeom>
          <a:noFill/>
          <a:extLst>
            <a:ext uri="{909E8E84-426E-40DD-AFC4-6F175D3DCCD1}">
              <a14:hiddenFill xmlns:a14="http://schemas.microsoft.com/office/drawing/2010/main">
                <a:solidFill>
                  <a:srgbClr val="FFFFFF"/>
                </a:solidFill>
              </a14:hiddenFill>
            </a:ext>
          </a:extLst>
        </p:spPr>
      </p:pic>
      <p:sp>
        <p:nvSpPr>
          <p:cNvPr id="6" name="내용 개체 틀 2">
            <a:extLst>
              <a:ext uri="{FF2B5EF4-FFF2-40B4-BE49-F238E27FC236}">
                <a16:creationId xmlns:a16="http://schemas.microsoft.com/office/drawing/2014/main" id="{DD85724F-9D60-EE7A-C22A-5024EE2E1AA4}"/>
              </a:ext>
            </a:extLst>
          </p:cNvPr>
          <p:cNvSpPr txBox="1">
            <a:spLocks noChangeArrowheads="1"/>
          </p:cNvSpPr>
          <p:nvPr/>
        </p:nvSpPr>
        <p:spPr bwMode="auto">
          <a:xfrm>
            <a:off x="611294" y="1611439"/>
            <a:ext cx="10756393" cy="47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algn="just"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OpenFOAM is a software framework (or toolbox) that you can use to develop Finite Volume Method based solvers for general continuum mechanics problems mostly for fluid flow and heat transfer. </a:t>
            </a:r>
          </a:p>
        </p:txBody>
      </p:sp>
    </p:spTree>
    <p:extLst>
      <p:ext uri="{BB962C8B-B14F-4D97-AF65-F5344CB8AC3E}">
        <p14:creationId xmlns:p14="http://schemas.microsoft.com/office/powerpoint/2010/main" val="853266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OpenFOAM User GUIDE</a:t>
            </a:r>
          </a:p>
        </p:txBody>
      </p:sp>
      <p:pic>
        <p:nvPicPr>
          <p:cNvPr id="7" name="Picture 6">
            <a:extLst>
              <a:ext uri="{FF2B5EF4-FFF2-40B4-BE49-F238E27FC236}">
                <a16:creationId xmlns:a16="http://schemas.microsoft.com/office/drawing/2014/main" id="{25C107CD-96FC-2384-DB95-A987DE0DB213}"/>
              </a:ext>
            </a:extLst>
          </p:cNvPr>
          <p:cNvPicPr>
            <a:picLocks noChangeAspect="1"/>
          </p:cNvPicPr>
          <p:nvPr/>
        </p:nvPicPr>
        <p:blipFill>
          <a:blip r:embed="rId3"/>
          <a:stretch>
            <a:fillRect/>
          </a:stretch>
        </p:blipFill>
        <p:spPr>
          <a:xfrm>
            <a:off x="1009616" y="1727200"/>
            <a:ext cx="2808581" cy="4249827"/>
          </a:xfrm>
          <a:prstGeom prst="rect">
            <a:avLst/>
          </a:prstGeom>
        </p:spPr>
      </p:pic>
      <p:sp>
        <p:nvSpPr>
          <p:cNvPr id="9" name="TextBox 8">
            <a:extLst>
              <a:ext uri="{FF2B5EF4-FFF2-40B4-BE49-F238E27FC236}">
                <a16:creationId xmlns:a16="http://schemas.microsoft.com/office/drawing/2014/main" id="{F3C2AD01-76B6-144E-2956-47512136309C}"/>
              </a:ext>
            </a:extLst>
          </p:cNvPr>
          <p:cNvSpPr txBox="1"/>
          <p:nvPr/>
        </p:nvSpPr>
        <p:spPr>
          <a:xfrm>
            <a:off x="7518400" y="136989"/>
            <a:ext cx="4425244" cy="1384995"/>
          </a:xfrm>
          <a:prstGeom prst="rect">
            <a:avLst/>
          </a:prstGeom>
          <a:noFill/>
        </p:spPr>
        <p:txBody>
          <a:bodyPr wrap="square">
            <a:spAutoFit/>
          </a:bodyPr>
          <a:lstStyle/>
          <a:p>
            <a:pPr algn="just"/>
            <a:r>
              <a:rPr lang="en-IN" sz="1400" dirty="0">
                <a:latin typeface="Times New Roman" panose="02020603050405020304" pitchFamily="18" charset="0"/>
                <a:cs typeface="Times New Roman" panose="02020603050405020304" pitchFamily="18" charset="0"/>
              </a:rPr>
              <a:t>The OpenFOAM User Guide provides an introduction to OpenFOAM, through some basic tutorials, and some details about the general operation of OpenFOAM. OpenFOAM is a collection of approximately 150 applications built upon a collection of approximately 150 software libraries (modules).</a:t>
            </a:r>
          </a:p>
        </p:txBody>
      </p:sp>
      <p:pic>
        <p:nvPicPr>
          <p:cNvPr id="11" name="Picture 10">
            <a:extLst>
              <a:ext uri="{FF2B5EF4-FFF2-40B4-BE49-F238E27FC236}">
                <a16:creationId xmlns:a16="http://schemas.microsoft.com/office/drawing/2014/main" id="{5604E5F2-B555-C4E0-5CFE-478190E10CE0}"/>
              </a:ext>
            </a:extLst>
          </p:cNvPr>
          <p:cNvPicPr>
            <a:picLocks noChangeAspect="1"/>
          </p:cNvPicPr>
          <p:nvPr/>
        </p:nvPicPr>
        <p:blipFill>
          <a:blip r:embed="rId4"/>
          <a:stretch>
            <a:fillRect/>
          </a:stretch>
        </p:blipFill>
        <p:spPr>
          <a:xfrm>
            <a:off x="4178663" y="1727200"/>
            <a:ext cx="2808580" cy="4275481"/>
          </a:xfrm>
          <a:prstGeom prst="rect">
            <a:avLst/>
          </a:prstGeom>
        </p:spPr>
      </p:pic>
      <p:pic>
        <p:nvPicPr>
          <p:cNvPr id="13" name="Picture 12">
            <a:extLst>
              <a:ext uri="{FF2B5EF4-FFF2-40B4-BE49-F238E27FC236}">
                <a16:creationId xmlns:a16="http://schemas.microsoft.com/office/drawing/2014/main" id="{6C3B447A-1722-286D-2CC0-EADAAC9278D3}"/>
              </a:ext>
            </a:extLst>
          </p:cNvPr>
          <p:cNvPicPr>
            <a:picLocks noChangeAspect="1"/>
          </p:cNvPicPr>
          <p:nvPr/>
        </p:nvPicPr>
        <p:blipFill>
          <a:blip r:embed="rId5"/>
          <a:stretch>
            <a:fillRect/>
          </a:stretch>
        </p:blipFill>
        <p:spPr>
          <a:xfrm>
            <a:off x="7347709" y="1750120"/>
            <a:ext cx="2843760" cy="4279392"/>
          </a:xfrm>
          <a:prstGeom prst="rect">
            <a:avLst/>
          </a:prstGeom>
        </p:spPr>
      </p:pic>
    </p:spTree>
    <p:extLst>
      <p:ext uri="{BB962C8B-B14F-4D97-AF65-F5344CB8AC3E}">
        <p14:creationId xmlns:p14="http://schemas.microsoft.com/office/powerpoint/2010/main" val="1690460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Machine Learning in CFD</a:t>
            </a:r>
          </a:p>
        </p:txBody>
      </p:sp>
      <p:pic>
        <p:nvPicPr>
          <p:cNvPr id="5" name="Picture 4" descr="ERCOFTAC - Machine Learning for Fluid Dynamics">
            <a:extLst>
              <a:ext uri="{FF2B5EF4-FFF2-40B4-BE49-F238E27FC236}">
                <a16:creationId xmlns:a16="http://schemas.microsoft.com/office/drawing/2014/main" id="{2B4D629F-64F4-F7E5-B524-681674D3DF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552266" y="2053300"/>
            <a:ext cx="4227064" cy="3128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2">
            <a:extLst>
              <a:ext uri="{FF2B5EF4-FFF2-40B4-BE49-F238E27FC236}">
                <a16:creationId xmlns:a16="http://schemas.microsoft.com/office/drawing/2014/main" id="{D7D9EA65-C18F-E5E6-3EA5-648BDB62BADF}"/>
              </a:ext>
            </a:extLst>
          </p:cNvPr>
          <p:cNvGraphicFramePr>
            <a:graphicFrameLocks/>
          </p:cNvGraphicFramePr>
          <p:nvPr>
            <p:extLst>
              <p:ext uri="{D42A27DB-BD31-4B8C-83A1-F6EECF244321}">
                <p14:modId xmlns:p14="http://schemas.microsoft.com/office/powerpoint/2010/main" val="1111716760"/>
              </p:ext>
            </p:extLst>
          </p:nvPr>
        </p:nvGraphicFramePr>
        <p:xfrm>
          <a:off x="343515" y="2244746"/>
          <a:ext cx="6864843" cy="29365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5895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1796C-7DCA-4A2D-59CF-1B0774025B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043038-14F3-D44B-4A34-C02606788C9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9666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7368822" cy="1021057"/>
          </a:xfrm>
          <a:prstGeom prst="rect">
            <a:avLst/>
          </a:prstGeom>
        </p:spPr>
        <p:txBody>
          <a:bodyPr vert="horz" lIns="91440" tIns="45720" rIns="91440" bIns="45720" rtlCol="0" anchor="b">
            <a:normAutofit lnSpcReduction="10000"/>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OpenFOAM: Numerical Solution to Diffusion Equation</a:t>
            </a:r>
          </a:p>
        </p:txBody>
      </p:sp>
      <p:pic>
        <p:nvPicPr>
          <p:cNvPr id="4" name="Picture 3">
            <a:extLst>
              <a:ext uri="{FF2B5EF4-FFF2-40B4-BE49-F238E27FC236}">
                <a16:creationId xmlns:a16="http://schemas.microsoft.com/office/drawing/2014/main" id="{07926CCE-89F9-7B8F-4C3D-6EAD5F39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14205"/>
            <a:ext cx="7530384" cy="408016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EB7EA5-FED9-20E8-52F3-32F797D576CF}"/>
                  </a:ext>
                </a:extLst>
              </p:cNvPr>
              <p:cNvSpPr txBox="1"/>
              <p:nvPr/>
            </p:nvSpPr>
            <p:spPr>
              <a:xfrm>
                <a:off x="9667375" y="3096505"/>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𝑇</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a:rPr lang="en-US" sz="2400" b="0" i="1" smtClean="0">
                          <a:latin typeface="Cambria Math" panose="02040503050406030204" pitchFamily="18" charset="0"/>
                        </a:rPr>
                        <m:t>𝛼</m:t>
                      </m:r>
                      <m:f>
                        <m:fPr>
                          <m:ctrlPr>
                            <a:rPr lang="en-US"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e>
                            <m:sup>
                              <m:r>
                                <a:rPr lang="en-US" sz="2400" b="0" i="1" smtClean="0">
                                  <a:latin typeface="Cambria Math" panose="02040503050406030204" pitchFamily="18" charset="0"/>
                                </a:rPr>
                                <m:t>2</m:t>
                              </m:r>
                            </m:sup>
                          </m:sSup>
                          <m:r>
                            <a:rPr lang="en-US" sz="2400" i="1">
                              <a:latin typeface="Cambria Math" panose="02040503050406030204" pitchFamily="18" charset="0"/>
                            </a:rPr>
                            <m:t>𝑇</m:t>
                          </m:r>
                        </m:num>
                        <m:den>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6" name="TextBox 5">
                <a:extLst>
                  <a:ext uri="{FF2B5EF4-FFF2-40B4-BE49-F238E27FC236}">
                    <a16:creationId xmlns:a16="http://schemas.microsoft.com/office/drawing/2014/main" id="{A1EB7EA5-FED9-20E8-52F3-32F797D576CF}"/>
                  </a:ext>
                </a:extLst>
              </p:cNvPr>
              <p:cNvSpPr txBox="1">
                <a:spLocks noRot="1" noChangeAspect="1" noMove="1" noResize="1" noEditPoints="1" noAdjustHandles="1" noChangeArrowheads="1" noChangeShapeType="1" noTextEdit="1"/>
              </p:cNvSpPr>
              <p:nvPr/>
            </p:nvSpPr>
            <p:spPr>
              <a:xfrm>
                <a:off x="9667375" y="3096505"/>
                <a:ext cx="1777153" cy="833498"/>
              </a:xfrm>
              <a:prstGeom prst="rect">
                <a:avLst/>
              </a:prstGeom>
              <a:blipFill>
                <a:blip r:embed="rId4"/>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5A5B9AC0-43C7-A7AB-A7E5-B741A9AEB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8774" y="-2351"/>
            <a:ext cx="3293226" cy="2469920"/>
          </a:xfrm>
          <a:prstGeom prst="rect">
            <a:avLst/>
          </a:prstGeom>
        </p:spPr>
      </p:pic>
      <p:sp>
        <p:nvSpPr>
          <p:cNvPr id="3" name="TextBox 2">
            <a:extLst>
              <a:ext uri="{FF2B5EF4-FFF2-40B4-BE49-F238E27FC236}">
                <a16:creationId xmlns:a16="http://schemas.microsoft.com/office/drawing/2014/main" id="{A9EB81B0-0603-4D8F-A6BE-23CD9FF70AAF}"/>
              </a:ext>
            </a:extLst>
          </p:cNvPr>
          <p:cNvSpPr txBox="1"/>
          <p:nvPr/>
        </p:nvSpPr>
        <p:spPr>
          <a:xfrm>
            <a:off x="2787157" y="1627117"/>
            <a:ext cx="4608954"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Paraview – Post Processing tool in OpenFOAM</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4386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4381500" cy="644525"/>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Install “Paraview”</a:t>
            </a:r>
          </a:p>
        </p:txBody>
      </p:sp>
      <p:pic>
        <p:nvPicPr>
          <p:cNvPr id="6" name="그림 5">
            <a:extLst>
              <a:ext uri="{FF2B5EF4-FFF2-40B4-BE49-F238E27FC236}">
                <a16:creationId xmlns:a16="http://schemas.microsoft.com/office/drawing/2014/main" id="{0D303472-A699-4887-8B12-72BDA91A5921}"/>
              </a:ext>
            </a:extLst>
          </p:cNvPr>
          <p:cNvPicPr>
            <a:picLocks noChangeAspect="1"/>
          </p:cNvPicPr>
          <p:nvPr/>
        </p:nvPicPr>
        <p:blipFill>
          <a:blip r:embed="rId3"/>
          <a:stretch>
            <a:fillRect/>
          </a:stretch>
        </p:blipFill>
        <p:spPr>
          <a:xfrm>
            <a:off x="729449" y="1180191"/>
            <a:ext cx="4811697" cy="2248809"/>
          </a:xfrm>
          <a:prstGeom prst="rect">
            <a:avLst/>
          </a:prstGeom>
        </p:spPr>
      </p:pic>
      <p:pic>
        <p:nvPicPr>
          <p:cNvPr id="8" name="그림 7">
            <a:extLst>
              <a:ext uri="{FF2B5EF4-FFF2-40B4-BE49-F238E27FC236}">
                <a16:creationId xmlns:a16="http://schemas.microsoft.com/office/drawing/2014/main" id="{8ABC07EB-564F-443B-843C-A023EE7ABC14}"/>
              </a:ext>
            </a:extLst>
          </p:cNvPr>
          <p:cNvPicPr>
            <a:picLocks noChangeAspect="1"/>
          </p:cNvPicPr>
          <p:nvPr/>
        </p:nvPicPr>
        <p:blipFill>
          <a:blip r:embed="rId4"/>
          <a:stretch>
            <a:fillRect/>
          </a:stretch>
        </p:blipFill>
        <p:spPr>
          <a:xfrm>
            <a:off x="729450" y="3599541"/>
            <a:ext cx="5550258" cy="2524438"/>
          </a:xfrm>
          <a:prstGeom prst="rect">
            <a:avLst/>
          </a:prstGeom>
        </p:spPr>
      </p:pic>
      <p:pic>
        <p:nvPicPr>
          <p:cNvPr id="9" name="그림 8">
            <a:extLst>
              <a:ext uri="{FF2B5EF4-FFF2-40B4-BE49-F238E27FC236}">
                <a16:creationId xmlns:a16="http://schemas.microsoft.com/office/drawing/2014/main" id="{C5E22112-52B3-458A-B7B0-89FEB7C533C7}"/>
              </a:ext>
            </a:extLst>
          </p:cNvPr>
          <p:cNvPicPr>
            <a:picLocks noChangeAspect="1"/>
          </p:cNvPicPr>
          <p:nvPr/>
        </p:nvPicPr>
        <p:blipFill>
          <a:blip r:embed="rId5"/>
          <a:stretch>
            <a:fillRect/>
          </a:stretch>
        </p:blipFill>
        <p:spPr>
          <a:xfrm>
            <a:off x="6972302" y="847724"/>
            <a:ext cx="4425434" cy="4982277"/>
          </a:xfrm>
          <a:prstGeom prst="rect">
            <a:avLst/>
          </a:prstGeom>
        </p:spPr>
      </p:pic>
      <p:sp>
        <p:nvSpPr>
          <p:cNvPr id="11" name="타원 10">
            <a:extLst>
              <a:ext uri="{FF2B5EF4-FFF2-40B4-BE49-F238E27FC236}">
                <a16:creationId xmlns:a16="http://schemas.microsoft.com/office/drawing/2014/main" id="{E66EFECD-636F-44D4-98BE-5E5A5F15A7A2}"/>
              </a:ext>
            </a:extLst>
          </p:cNvPr>
          <p:cNvSpPr/>
          <p:nvPr/>
        </p:nvSpPr>
        <p:spPr>
          <a:xfrm>
            <a:off x="5353050" y="2143125"/>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1</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12" name="타원 11">
            <a:extLst>
              <a:ext uri="{FF2B5EF4-FFF2-40B4-BE49-F238E27FC236}">
                <a16:creationId xmlns:a16="http://schemas.microsoft.com/office/drawing/2014/main" id="{D4F79327-C1F8-4ED6-A32D-0B3F8AAF6B12}"/>
              </a:ext>
            </a:extLst>
          </p:cNvPr>
          <p:cNvSpPr/>
          <p:nvPr/>
        </p:nvSpPr>
        <p:spPr>
          <a:xfrm>
            <a:off x="5629275" y="495300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2</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13" name="타원 12">
            <a:extLst>
              <a:ext uri="{FF2B5EF4-FFF2-40B4-BE49-F238E27FC236}">
                <a16:creationId xmlns:a16="http://schemas.microsoft.com/office/drawing/2014/main" id="{BBFEFCE1-0F84-47D5-B26B-D6FB0333F8CA}"/>
              </a:ext>
            </a:extLst>
          </p:cNvPr>
          <p:cNvSpPr/>
          <p:nvPr/>
        </p:nvSpPr>
        <p:spPr>
          <a:xfrm>
            <a:off x="10900033" y="146685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3</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942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C127186-1660-4D43-955C-6CAAE54CEA12}"/>
              </a:ext>
            </a:extLst>
          </p:cNvPr>
          <p:cNvPicPr>
            <a:picLocks noChangeAspect="1"/>
          </p:cNvPicPr>
          <p:nvPr/>
        </p:nvPicPr>
        <p:blipFill>
          <a:blip r:embed="rId3"/>
          <a:stretch>
            <a:fillRect/>
          </a:stretch>
        </p:blipFill>
        <p:spPr>
          <a:xfrm>
            <a:off x="6255179" y="562994"/>
            <a:ext cx="5936821" cy="5209156"/>
          </a:xfrm>
          <a:prstGeom prst="rect">
            <a:avLst/>
          </a:prstGeom>
        </p:spPr>
      </p:pic>
      <p:pic>
        <p:nvPicPr>
          <p:cNvPr id="3" name="그림 2">
            <a:extLst>
              <a:ext uri="{FF2B5EF4-FFF2-40B4-BE49-F238E27FC236}">
                <a16:creationId xmlns:a16="http://schemas.microsoft.com/office/drawing/2014/main" id="{D81CBF51-CE0C-4213-BE2A-66B7305C8C8E}"/>
              </a:ext>
            </a:extLst>
          </p:cNvPr>
          <p:cNvPicPr>
            <a:picLocks noChangeAspect="1"/>
          </p:cNvPicPr>
          <p:nvPr/>
        </p:nvPicPr>
        <p:blipFill rotWithShape="1">
          <a:blip r:embed="rId4"/>
          <a:srcRect b="15432"/>
          <a:stretch/>
        </p:blipFill>
        <p:spPr>
          <a:xfrm>
            <a:off x="866775" y="1247775"/>
            <a:ext cx="4953000" cy="2609850"/>
          </a:xfrm>
          <a:prstGeom prst="rect">
            <a:avLst/>
          </a:prstGeom>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4381500" cy="644525"/>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Install “Paraview”</a:t>
            </a:r>
          </a:p>
        </p:txBody>
      </p:sp>
      <p:sp>
        <p:nvSpPr>
          <p:cNvPr id="11" name="타원 10">
            <a:extLst>
              <a:ext uri="{FF2B5EF4-FFF2-40B4-BE49-F238E27FC236}">
                <a16:creationId xmlns:a16="http://schemas.microsoft.com/office/drawing/2014/main" id="{E66EFECD-636F-44D4-98BE-5E5A5F15A7A2}"/>
              </a:ext>
            </a:extLst>
          </p:cNvPr>
          <p:cNvSpPr/>
          <p:nvPr/>
        </p:nvSpPr>
        <p:spPr>
          <a:xfrm>
            <a:off x="5353050" y="2143125"/>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4</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13" name="타원 12">
            <a:extLst>
              <a:ext uri="{FF2B5EF4-FFF2-40B4-BE49-F238E27FC236}">
                <a16:creationId xmlns:a16="http://schemas.microsoft.com/office/drawing/2014/main" id="{BBFEFCE1-0F84-47D5-B26B-D6FB0333F8CA}"/>
              </a:ext>
            </a:extLst>
          </p:cNvPr>
          <p:cNvSpPr/>
          <p:nvPr/>
        </p:nvSpPr>
        <p:spPr>
          <a:xfrm>
            <a:off x="10900033" y="146685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5</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5" name="화살표: 오른쪽 4">
            <a:extLst>
              <a:ext uri="{FF2B5EF4-FFF2-40B4-BE49-F238E27FC236}">
                <a16:creationId xmlns:a16="http://schemas.microsoft.com/office/drawing/2014/main" id="{D00F1E34-1825-483F-83C2-512BC55A29CF}"/>
              </a:ext>
            </a:extLst>
          </p:cNvPr>
          <p:cNvSpPr/>
          <p:nvPr/>
        </p:nvSpPr>
        <p:spPr>
          <a:xfrm>
            <a:off x="7343775" y="1847850"/>
            <a:ext cx="36195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7BA1DDD0-B69D-4702-BB94-52E10BCC3F66}"/>
              </a:ext>
            </a:extLst>
          </p:cNvPr>
          <p:cNvSpPr txBox="1"/>
          <p:nvPr/>
        </p:nvSpPr>
        <p:spPr>
          <a:xfrm>
            <a:off x="7802757" y="1739384"/>
            <a:ext cx="2480166"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Double click “</a:t>
            </a:r>
            <a:r>
              <a:rPr lang="en-US" altLang="ko-KR" dirty="0">
                <a:highlight>
                  <a:srgbClr val="FFFF00"/>
                </a:highlight>
                <a:latin typeface="Times New Roman" panose="02020603050405020304" pitchFamily="18" charset="0"/>
                <a:cs typeface="Times New Roman" panose="02020603050405020304" pitchFamily="18" charset="0"/>
              </a:rPr>
              <a:t>paraview</a:t>
            </a:r>
            <a:r>
              <a:rPr lang="en-US" altLang="ko-KR" dirty="0">
                <a:latin typeface="Times New Roman" panose="02020603050405020304" pitchFamily="18" charset="0"/>
                <a:cs typeface="Times New Roman" panose="02020603050405020304" pitchFamily="18" charset="0"/>
              </a:rPr>
              <a:t>”</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21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49E10F-AF63-FC3B-2B02-5B40D6F3BFD2}"/>
              </a:ext>
            </a:extLst>
          </p:cNvPr>
          <p:cNvPicPr>
            <a:picLocks noChangeAspect="1"/>
          </p:cNvPicPr>
          <p:nvPr/>
        </p:nvPicPr>
        <p:blipFill>
          <a:blip r:embed="rId3"/>
          <a:stretch>
            <a:fillRect/>
          </a:stretch>
        </p:blipFill>
        <p:spPr>
          <a:xfrm>
            <a:off x="838201" y="1415923"/>
            <a:ext cx="8908227" cy="4508894"/>
          </a:xfrm>
          <a:prstGeom prst="rect">
            <a:avLst/>
          </a:prstGeom>
        </p:spPr>
      </p:pic>
      <p:sp>
        <p:nvSpPr>
          <p:cNvPr id="7" name="제목 1">
            <a:extLst>
              <a:ext uri="{FF2B5EF4-FFF2-40B4-BE49-F238E27FC236}">
                <a16:creationId xmlns:a16="http://schemas.microsoft.com/office/drawing/2014/main" id="{FEF2C571-ABBF-EE15-0EFD-92B2F1DCF202}"/>
              </a:ext>
            </a:extLst>
          </p:cNvPr>
          <p:cNvSpPr>
            <a:spLocks noGrp="1" noChangeArrowheads="1"/>
          </p:cNvSpPr>
          <p:nvPr>
            <p:ph type="title"/>
          </p:nvPr>
        </p:nvSpPr>
        <p:spPr>
          <a:xfrm>
            <a:off x="838200" y="365125"/>
            <a:ext cx="10515600" cy="755650"/>
          </a:xfrm>
        </p:spPr>
        <p:txBody>
          <a:bodyPr/>
          <a:lstStyle/>
          <a:p>
            <a:pPr eaLnBrk="1" fontAlgn="auto" hangingPunct="1">
              <a:spcAft>
                <a:spcPts val="0"/>
              </a:spcAft>
              <a:defRPr/>
            </a:pPr>
            <a:r>
              <a:rPr lang="en-US" altLang="ko-KR" sz="3200" dirty="0">
                <a:solidFill>
                  <a:schemeClr val="tx1"/>
                </a:solidFill>
                <a:latin typeface="Times New Roman" panose="02020603050405020304" pitchFamily="18" charset="0"/>
                <a:cs typeface="Times New Roman" panose="02020603050405020304" pitchFamily="18" charset="0"/>
              </a:rPr>
              <a:t>Quick Recap</a:t>
            </a:r>
            <a:endParaRPr lang="ko-KR" altLang="en-US" sz="3200" dirty="0">
              <a:solidFill>
                <a:schemeClr val="tx1"/>
              </a:solidFill>
              <a:latin typeface="Times New Roman" panose="02020603050405020304" pitchFamily="18" charset="0"/>
              <a:cs typeface="Times New Roman" panose="02020603050405020304" pitchFamily="18" charset="0"/>
            </a:endParaRPr>
          </a:p>
        </p:txBody>
      </p:sp>
      <p:pic>
        <p:nvPicPr>
          <p:cNvPr id="10" name="Picture 7">
            <a:extLst>
              <a:ext uri="{FF2B5EF4-FFF2-40B4-BE49-F238E27FC236}">
                <a16:creationId xmlns:a16="http://schemas.microsoft.com/office/drawing/2014/main" id="{C2A08D19-644F-FA3E-7036-FD669D23A8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734" y="742950"/>
            <a:ext cx="3293226" cy="2469920"/>
          </a:xfrm>
          <a:prstGeom prst="rect">
            <a:avLst/>
          </a:prstGeom>
        </p:spPr>
      </p:pic>
    </p:spTree>
    <p:extLst>
      <p:ext uri="{BB962C8B-B14F-4D97-AF65-F5344CB8AC3E}">
        <p14:creationId xmlns:p14="http://schemas.microsoft.com/office/powerpoint/2010/main" val="1674647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4381500" cy="644525"/>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Open “Paraview”</a:t>
            </a:r>
          </a:p>
        </p:txBody>
      </p:sp>
      <p:pic>
        <p:nvPicPr>
          <p:cNvPr id="6" name="그림 5">
            <a:extLst>
              <a:ext uri="{FF2B5EF4-FFF2-40B4-BE49-F238E27FC236}">
                <a16:creationId xmlns:a16="http://schemas.microsoft.com/office/drawing/2014/main" id="{F0655176-39FB-40F9-9DD5-CD326E2A1ABF}"/>
              </a:ext>
            </a:extLst>
          </p:cNvPr>
          <p:cNvPicPr>
            <a:picLocks noChangeAspect="1"/>
          </p:cNvPicPr>
          <p:nvPr/>
        </p:nvPicPr>
        <p:blipFill>
          <a:blip r:embed="rId3"/>
          <a:stretch>
            <a:fillRect/>
          </a:stretch>
        </p:blipFill>
        <p:spPr>
          <a:xfrm>
            <a:off x="1423987" y="1281111"/>
            <a:ext cx="9344025" cy="4672013"/>
          </a:xfrm>
          <a:prstGeom prst="rect">
            <a:avLst/>
          </a:prstGeom>
        </p:spPr>
      </p:pic>
      <p:sp>
        <p:nvSpPr>
          <p:cNvPr id="10" name="화살표: 오른쪽 9">
            <a:extLst>
              <a:ext uri="{FF2B5EF4-FFF2-40B4-BE49-F238E27FC236}">
                <a16:creationId xmlns:a16="http://schemas.microsoft.com/office/drawing/2014/main" id="{28AD8B6D-8152-4FCD-84D2-3457B0545944}"/>
              </a:ext>
            </a:extLst>
          </p:cNvPr>
          <p:cNvSpPr/>
          <p:nvPr/>
        </p:nvSpPr>
        <p:spPr>
          <a:xfrm>
            <a:off x="4419600" y="644010"/>
            <a:ext cx="36195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E00E4A8-6440-40F3-930F-2B762AF253B0}"/>
              </a:ext>
            </a:extLst>
          </p:cNvPr>
          <p:cNvSpPr txBox="1"/>
          <p:nvPr/>
        </p:nvSpPr>
        <p:spPr>
          <a:xfrm>
            <a:off x="4878582" y="497444"/>
            <a:ext cx="4783682" cy="461665"/>
          </a:xfrm>
          <a:prstGeom prst="rect">
            <a:avLst/>
          </a:prstGeom>
          <a:noFill/>
        </p:spPr>
        <p:txBody>
          <a:bodyPr wrap="none" rtlCol="0">
            <a:spAutoFit/>
          </a:bodyPr>
          <a:lstStyle/>
          <a:p>
            <a:r>
              <a:rPr lang="en-US" altLang="ko-KR" sz="2400" dirty="0">
                <a:latin typeface="Times New Roman" panose="02020603050405020304" pitchFamily="18" charset="0"/>
                <a:cs typeface="Times New Roman" panose="02020603050405020304" pitchFamily="18" charset="0"/>
              </a:rPr>
              <a:t>Used for </a:t>
            </a:r>
            <a:r>
              <a:rPr lang="en-US" altLang="ko-KR" sz="2400" dirty="0">
                <a:solidFill>
                  <a:srgbClr val="FF0000"/>
                </a:solidFill>
                <a:latin typeface="Times New Roman" panose="02020603050405020304" pitchFamily="18" charset="0"/>
                <a:cs typeface="Times New Roman" panose="02020603050405020304" pitchFamily="18" charset="0"/>
              </a:rPr>
              <a:t>post-processing</a:t>
            </a:r>
            <a:r>
              <a:rPr lang="en-US" altLang="ko-KR" sz="2400" dirty="0">
                <a:latin typeface="Times New Roman" panose="02020603050405020304" pitchFamily="18" charset="0"/>
                <a:cs typeface="Times New Roman" panose="02020603050405020304" pitchFamily="18" charset="0"/>
              </a:rPr>
              <a:t> your results</a:t>
            </a:r>
            <a:endParaRPr lang="ko-KR"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822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736882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Extract files from GitHub</a:t>
            </a:r>
          </a:p>
        </p:txBody>
      </p:sp>
      <p:pic>
        <p:nvPicPr>
          <p:cNvPr id="13" name="그림 12">
            <a:extLst>
              <a:ext uri="{FF2B5EF4-FFF2-40B4-BE49-F238E27FC236}">
                <a16:creationId xmlns:a16="http://schemas.microsoft.com/office/drawing/2014/main" id="{C0F8A322-F240-48BE-B9E0-851940DDB500}"/>
              </a:ext>
            </a:extLst>
          </p:cNvPr>
          <p:cNvPicPr>
            <a:picLocks noChangeAspect="1"/>
          </p:cNvPicPr>
          <p:nvPr/>
        </p:nvPicPr>
        <p:blipFill>
          <a:blip r:embed="rId3"/>
          <a:stretch>
            <a:fillRect/>
          </a:stretch>
        </p:blipFill>
        <p:spPr>
          <a:xfrm>
            <a:off x="1581150" y="1771586"/>
            <a:ext cx="8477250" cy="4204941"/>
          </a:xfrm>
          <a:prstGeom prst="rect">
            <a:avLst/>
          </a:prstGeom>
        </p:spPr>
      </p:pic>
    </p:spTree>
    <p:extLst>
      <p:ext uri="{BB962C8B-B14F-4D97-AF65-F5344CB8AC3E}">
        <p14:creationId xmlns:p14="http://schemas.microsoft.com/office/powerpoint/2010/main" val="1631310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6"/>
            <a:ext cx="8153400" cy="682624"/>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solver file </a:t>
            </a:r>
            <a:r>
              <a:rPr lang="en-US" altLang="ko-KR" sz="3600" dirty="0">
                <a:latin typeface="Times New Roman" panose="02020603050405020304" pitchFamily="18" charset="0"/>
                <a:cs typeface="Times New Roman" panose="02020603050405020304" pitchFamily="18" charset="0"/>
                <a:sym typeface="Wingdings" panose="05000000000000000000" pitchFamily="2" charset="2"/>
              </a:rPr>
              <a:t> diffusionFoam/</a:t>
            </a:r>
            <a:r>
              <a:rPr lang="en-US" altLang="ko-KR" sz="3600" dirty="0" err="1">
                <a:latin typeface="Times New Roman" panose="02020603050405020304" pitchFamily="18" charset="0"/>
                <a:cs typeface="Times New Roman" panose="02020603050405020304" pitchFamily="18" charset="0"/>
                <a:sym typeface="Wingdings" panose="05000000000000000000" pitchFamily="2" charset="2"/>
              </a:rPr>
              <a:t>createFields.H</a:t>
            </a:r>
            <a:endParaRPr lang="en-US" altLang="ko-KR"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BDC8B6-3A4D-48D3-8DBD-83290963E904}"/>
                  </a:ext>
                </a:extLst>
              </p:cNvPr>
              <p:cNvSpPr txBox="1"/>
              <p:nvPr/>
            </p:nvSpPr>
            <p:spPr>
              <a:xfrm>
                <a:off x="9576647" y="631001"/>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𝑇</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a:rPr lang="en-US" sz="2400" b="0" i="1" smtClean="0">
                          <a:latin typeface="Cambria Math" panose="02040503050406030204" pitchFamily="18" charset="0"/>
                        </a:rPr>
                        <m:t>𝛼</m:t>
                      </m:r>
                      <m:f>
                        <m:fPr>
                          <m:ctrlPr>
                            <a:rPr lang="en-US"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e>
                            <m:sup>
                              <m:r>
                                <a:rPr lang="en-US" sz="2400" b="0" i="1" smtClean="0">
                                  <a:latin typeface="Cambria Math" panose="02040503050406030204" pitchFamily="18" charset="0"/>
                                </a:rPr>
                                <m:t>2</m:t>
                              </m:r>
                            </m:sup>
                          </m:sSup>
                          <m:r>
                            <a:rPr lang="en-US" sz="2400" i="1">
                              <a:latin typeface="Cambria Math" panose="02040503050406030204" pitchFamily="18" charset="0"/>
                            </a:rPr>
                            <m:t>𝑇</m:t>
                          </m:r>
                        </m:num>
                        <m:den>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7" name="TextBox 6">
                <a:extLst>
                  <a:ext uri="{FF2B5EF4-FFF2-40B4-BE49-F238E27FC236}">
                    <a16:creationId xmlns:a16="http://schemas.microsoft.com/office/drawing/2014/main" id="{94BDC8B6-3A4D-48D3-8DBD-83290963E904}"/>
                  </a:ext>
                </a:extLst>
              </p:cNvPr>
              <p:cNvSpPr txBox="1">
                <a:spLocks noRot="1" noChangeAspect="1" noMove="1" noResize="1" noEditPoints="1" noAdjustHandles="1" noChangeArrowheads="1" noChangeShapeType="1" noTextEdit="1"/>
              </p:cNvSpPr>
              <p:nvPr/>
            </p:nvSpPr>
            <p:spPr>
              <a:xfrm>
                <a:off x="9576647" y="631001"/>
                <a:ext cx="1777153" cy="833498"/>
              </a:xfrm>
              <a:prstGeom prst="rect">
                <a:avLst/>
              </a:prstGeom>
              <a:blipFill>
                <a:blip r:embed="rId3"/>
                <a:stretch>
                  <a:fillRect/>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5E6E0A70-393E-432F-9B52-25892A4BE093}"/>
              </a:ext>
            </a:extLst>
          </p:cNvPr>
          <p:cNvPicPr>
            <a:picLocks noChangeAspect="1"/>
          </p:cNvPicPr>
          <p:nvPr/>
        </p:nvPicPr>
        <p:blipFill>
          <a:blip r:embed="rId4"/>
          <a:stretch>
            <a:fillRect/>
          </a:stretch>
        </p:blipFill>
        <p:spPr>
          <a:xfrm>
            <a:off x="991336" y="1262357"/>
            <a:ext cx="4999890" cy="4737701"/>
          </a:xfrm>
          <a:prstGeom prst="rect">
            <a:avLst/>
          </a:prstGeom>
        </p:spPr>
      </p:pic>
      <p:cxnSp>
        <p:nvCxnSpPr>
          <p:cNvPr id="9" name="직선 화살표 연결선 8">
            <a:extLst>
              <a:ext uri="{FF2B5EF4-FFF2-40B4-BE49-F238E27FC236}">
                <a16:creationId xmlns:a16="http://schemas.microsoft.com/office/drawing/2014/main" id="{ABD0595A-2BBE-4BEC-B053-5C3A8C95695D}"/>
              </a:ext>
            </a:extLst>
          </p:cNvPr>
          <p:cNvCxnSpPr>
            <a:cxnSpLocks/>
          </p:cNvCxnSpPr>
          <p:nvPr/>
        </p:nvCxnSpPr>
        <p:spPr>
          <a:xfrm>
            <a:off x="2462072" y="2551043"/>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4AD92E1-2114-49C3-9E8C-468AC06D6336}"/>
              </a:ext>
            </a:extLst>
          </p:cNvPr>
          <p:cNvSpPr/>
          <p:nvPr/>
        </p:nvSpPr>
        <p:spPr>
          <a:xfrm>
            <a:off x="4752975" y="2336785"/>
            <a:ext cx="3169394"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Temperature “T” field is created</a:t>
            </a:r>
            <a:endParaRPr lang="ko-KR" altLang="en-US" dirty="0"/>
          </a:p>
        </p:txBody>
      </p:sp>
      <p:cxnSp>
        <p:nvCxnSpPr>
          <p:cNvPr id="11" name="직선 화살표 연결선 10">
            <a:extLst>
              <a:ext uri="{FF2B5EF4-FFF2-40B4-BE49-F238E27FC236}">
                <a16:creationId xmlns:a16="http://schemas.microsoft.com/office/drawing/2014/main" id="{15629D20-1A68-4576-8192-5CDB353DC92B}"/>
              </a:ext>
            </a:extLst>
          </p:cNvPr>
          <p:cNvCxnSpPr>
            <a:cxnSpLocks/>
          </p:cNvCxnSpPr>
          <p:nvPr/>
        </p:nvCxnSpPr>
        <p:spPr>
          <a:xfrm>
            <a:off x="2462072" y="4522718"/>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528BF37A-32F0-483E-8124-6DC7C5E03AEC}"/>
              </a:ext>
            </a:extLst>
          </p:cNvPr>
          <p:cNvSpPr/>
          <p:nvPr/>
        </p:nvSpPr>
        <p:spPr>
          <a:xfrm>
            <a:off x="4752975" y="4308460"/>
            <a:ext cx="2809423"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Diffusivity as a field created</a:t>
            </a:r>
            <a:endParaRPr lang="ko-KR" altLang="en-US" dirty="0"/>
          </a:p>
        </p:txBody>
      </p:sp>
    </p:spTree>
    <p:extLst>
      <p:ext uri="{BB962C8B-B14F-4D97-AF65-F5344CB8AC3E}">
        <p14:creationId xmlns:p14="http://schemas.microsoft.com/office/powerpoint/2010/main" val="1027244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0BC1543-FA75-4338-910F-5F82644DC430}"/>
              </a:ext>
            </a:extLst>
          </p:cNvPr>
          <p:cNvPicPr>
            <a:picLocks noChangeAspect="1"/>
          </p:cNvPicPr>
          <p:nvPr/>
        </p:nvPicPr>
        <p:blipFill rotWithShape="1">
          <a:blip r:embed="rId3"/>
          <a:srcRect b="28070"/>
          <a:stretch/>
        </p:blipFill>
        <p:spPr>
          <a:xfrm>
            <a:off x="801696" y="1248792"/>
            <a:ext cx="3658756" cy="4932933"/>
          </a:xfrm>
          <a:prstGeom prst="rect">
            <a:avLst/>
          </a:prstGeom>
          <a:ln>
            <a:solidFill>
              <a:schemeClr val="tx1"/>
            </a:solidFill>
          </a:ln>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6"/>
            <a:ext cx="8572130" cy="682624"/>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solver file </a:t>
            </a:r>
            <a:r>
              <a:rPr lang="en-US" altLang="ko-KR" sz="3600" dirty="0">
                <a:latin typeface="Times New Roman" panose="02020603050405020304" pitchFamily="18" charset="0"/>
                <a:cs typeface="Times New Roman" panose="02020603050405020304" pitchFamily="18" charset="0"/>
                <a:sym typeface="Wingdings" panose="05000000000000000000" pitchFamily="2" charset="2"/>
              </a:rPr>
              <a:t> diffusionFoam/</a:t>
            </a:r>
            <a:r>
              <a:rPr lang="en-US" altLang="ko-KR" sz="3600" dirty="0" err="1">
                <a:latin typeface="Times New Roman" panose="02020603050405020304" pitchFamily="18" charset="0"/>
                <a:cs typeface="Times New Roman" panose="02020603050405020304" pitchFamily="18" charset="0"/>
                <a:sym typeface="Wingdings" panose="05000000000000000000" pitchFamily="2" charset="2"/>
              </a:rPr>
              <a:t>diffusionFoam.C</a:t>
            </a:r>
            <a:endParaRPr lang="en-US" altLang="ko-KR"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BDC8B6-3A4D-48D3-8DBD-83290963E904}"/>
                  </a:ext>
                </a:extLst>
              </p:cNvPr>
              <p:cNvSpPr txBox="1"/>
              <p:nvPr/>
            </p:nvSpPr>
            <p:spPr>
              <a:xfrm>
                <a:off x="5400993" y="5595282"/>
                <a:ext cx="1247457" cy="586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𝑇</m:t>
                          </m:r>
                        </m:num>
                        <m:den>
                          <m:r>
                            <a:rPr lang="en-US" sz="1600" b="0" i="1" smtClean="0">
                              <a:latin typeface="Cambria Math" panose="02040503050406030204" pitchFamily="18" charset="0"/>
                            </a:rPr>
                            <m:t>𝜕</m:t>
                          </m:r>
                          <m:r>
                            <a:rPr lang="en-US" sz="1600" b="0" i="1" smtClean="0">
                              <a:latin typeface="Cambria Math" panose="02040503050406030204" pitchFamily="18" charset="0"/>
                            </a:rPr>
                            <m:t>𝑡</m:t>
                          </m:r>
                        </m:den>
                      </m:f>
                      <m:r>
                        <a:rPr lang="en-US" sz="1600" b="0" i="1" smtClean="0">
                          <a:latin typeface="Cambria Math" panose="02040503050406030204" pitchFamily="18" charset="0"/>
                        </a:rPr>
                        <m:t>=</m:t>
                      </m:r>
                      <m:r>
                        <a:rPr lang="en-US" sz="1600" b="0" i="1" smtClean="0">
                          <a:latin typeface="Cambria Math" panose="02040503050406030204" pitchFamily="18" charset="0"/>
                        </a:rPr>
                        <m:t>𝛼</m:t>
                      </m:r>
                      <m:f>
                        <m:fPr>
                          <m:ctrlPr>
                            <a:rPr lang="en-US" sz="1600" i="1">
                              <a:latin typeface="Cambria Math" panose="02040503050406030204" pitchFamily="18" charset="0"/>
                            </a:rPr>
                          </m:ctrlPr>
                        </m:fPr>
                        <m:num>
                          <m:sSup>
                            <m:sSupPr>
                              <m:ctrlPr>
                                <a:rPr lang="en-US" sz="1600" b="0" i="1" smtClean="0">
                                  <a:latin typeface="Cambria Math" panose="02040503050406030204" pitchFamily="18" charset="0"/>
                                </a:rPr>
                              </m:ctrlPr>
                            </m:sSupPr>
                            <m:e>
                              <m:r>
                                <a:rPr lang="en-US" sz="1600" i="1">
                                  <a:latin typeface="Cambria Math" panose="02040503050406030204" pitchFamily="18" charset="0"/>
                                </a:rPr>
                                <m:t>𝜕</m:t>
                              </m:r>
                            </m:e>
                            <m:sup>
                              <m:r>
                                <a:rPr lang="en-US" sz="1600" b="0" i="1" smtClean="0">
                                  <a:latin typeface="Cambria Math" panose="02040503050406030204" pitchFamily="18" charset="0"/>
                                </a:rPr>
                                <m:t>2</m:t>
                              </m:r>
                            </m:sup>
                          </m:sSup>
                          <m:r>
                            <a:rPr lang="en-US" sz="1600" i="1">
                              <a:latin typeface="Cambria Math" panose="02040503050406030204" pitchFamily="18" charset="0"/>
                            </a:rPr>
                            <m:t>𝑇</m:t>
                          </m:r>
                        </m:num>
                        <m:den>
                          <m:r>
                            <a:rPr lang="en-US" sz="1600" i="1">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den>
                      </m:f>
                    </m:oMath>
                  </m:oMathPara>
                </a14:m>
                <a:endParaRPr lang="en-US" sz="1600" dirty="0"/>
              </a:p>
            </p:txBody>
          </p:sp>
        </mc:Choice>
        <mc:Fallback xmlns="">
          <p:sp>
            <p:nvSpPr>
              <p:cNvPr id="7" name="TextBox 6">
                <a:extLst>
                  <a:ext uri="{FF2B5EF4-FFF2-40B4-BE49-F238E27FC236}">
                    <a16:creationId xmlns:a16="http://schemas.microsoft.com/office/drawing/2014/main" id="{94BDC8B6-3A4D-48D3-8DBD-83290963E904}"/>
                  </a:ext>
                </a:extLst>
              </p:cNvPr>
              <p:cNvSpPr txBox="1">
                <a:spLocks noRot="1" noChangeAspect="1" noMove="1" noResize="1" noEditPoints="1" noAdjustHandles="1" noChangeArrowheads="1" noChangeShapeType="1" noTextEdit="1"/>
              </p:cNvSpPr>
              <p:nvPr/>
            </p:nvSpPr>
            <p:spPr>
              <a:xfrm>
                <a:off x="5400993" y="5595282"/>
                <a:ext cx="1247457" cy="586443"/>
              </a:xfrm>
              <a:prstGeom prst="rect">
                <a:avLst/>
              </a:prstGeom>
              <a:blipFill>
                <a:blip r:embed="rId4"/>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ABD0595A-2BBE-4BEC-B053-5C3A8C95695D}"/>
              </a:ext>
            </a:extLst>
          </p:cNvPr>
          <p:cNvCxnSpPr>
            <a:cxnSpLocks/>
          </p:cNvCxnSpPr>
          <p:nvPr/>
        </p:nvCxnSpPr>
        <p:spPr>
          <a:xfrm>
            <a:off x="3904741" y="3198743"/>
            <a:ext cx="686309"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4AD92E1-2114-49C3-9E8C-468AC06D6336}"/>
              </a:ext>
            </a:extLst>
          </p:cNvPr>
          <p:cNvSpPr/>
          <p:nvPr/>
        </p:nvSpPr>
        <p:spPr>
          <a:xfrm>
            <a:off x="4723891" y="3012550"/>
            <a:ext cx="2467342"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Necessary “header” files</a:t>
            </a:r>
            <a:endParaRPr lang="ko-KR" altLang="en-US" dirty="0"/>
          </a:p>
        </p:txBody>
      </p:sp>
      <p:pic>
        <p:nvPicPr>
          <p:cNvPr id="13" name="그림 12">
            <a:extLst>
              <a:ext uri="{FF2B5EF4-FFF2-40B4-BE49-F238E27FC236}">
                <a16:creationId xmlns:a16="http://schemas.microsoft.com/office/drawing/2014/main" id="{7D237849-F970-42E2-8640-9B44AFA00FD1}"/>
              </a:ext>
            </a:extLst>
          </p:cNvPr>
          <p:cNvPicPr>
            <a:picLocks noChangeAspect="1"/>
          </p:cNvPicPr>
          <p:nvPr/>
        </p:nvPicPr>
        <p:blipFill rotWithShape="1">
          <a:blip r:embed="rId3"/>
          <a:srcRect t="56135" r="35606"/>
          <a:stretch/>
        </p:blipFill>
        <p:spPr>
          <a:xfrm>
            <a:off x="8340571" y="1248792"/>
            <a:ext cx="2356004" cy="3008243"/>
          </a:xfrm>
          <a:prstGeom prst="rect">
            <a:avLst/>
          </a:prstGeom>
          <a:ln>
            <a:solidFill>
              <a:schemeClr val="tx1"/>
            </a:solidFill>
          </a:ln>
        </p:spPr>
      </p:pic>
      <p:sp>
        <p:nvSpPr>
          <p:cNvPr id="5" name="오른쪽 중괄호 4">
            <a:extLst>
              <a:ext uri="{FF2B5EF4-FFF2-40B4-BE49-F238E27FC236}">
                <a16:creationId xmlns:a16="http://schemas.microsoft.com/office/drawing/2014/main" id="{6A18E0BA-BB71-4210-B534-EABBAD0EBEC3}"/>
              </a:ext>
            </a:extLst>
          </p:cNvPr>
          <p:cNvSpPr/>
          <p:nvPr/>
        </p:nvSpPr>
        <p:spPr>
          <a:xfrm>
            <a:off x="3491280" y="2336785"/>
            <a:ext cx="280620" cy="17208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solidFill>
                <a:srgbClr val="FF0000"/>
              </a:solidFill>
            </a:endParaRPr>
          </a:p>
        </p:txBody>
      </p:sp>
      <p:cxnSp>
        <p:nvCxnSpPr>
          <p:cNvPr id="14" name="직선 화살표 연결선 13">
            <a:extLst>
              <a:ext uri="{FF2B5EF4-FFF2-40B4-BE49-F238E27FC236}">
                <a16:creationId xmlns:a16="http://schemas.microsoft.com/office/drawing/2014/main" id="{58B7BAB3-A4AF-4CC6-83ED-2BA48B88995B}"/>
              </a:ext>
            </a:extLst>
          </p:cNvPr>
          <p:cNvCxnSpPr>
            <a:cxnSpLocks/>
          </p:cNvCxnSpPr>
          <p:nvPr/>
        </p:nvCxnSpPr>
        <p:spPr>
          <a:xfrm>
            <a:off x="3904741" y="5659055"/>
            <a:ext cx="686309"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057102BA-AF36-4539-BEBC-51E3809009A2}"/>
              </a:ext>
            </a:extLst>
          </p:cNvPr>
          <p:cNvSpPr/>
          <p:nvPr/>
        </p:nvSpPr>
        <p:spPr>
          <a:xfrm>
            <a:off x="4591050" y="5163543"/>
            <a:ext cx="3286477"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Matrix is created to solve “FVM”</a:t>
            </a:r>
            <a:endParaRPr lang="ko-KR" altLang="en-US" dirty="0"/>
          </a:p>
        </p:txBody>
      </p:sp>
      <p:sp>
        <p:nvSpPr>
          <p:cNvPr id="16" name="오른쪽 중괄호 15">
            <a:extLst>
              <a:ext uri="{FF2B5EF4-FFF2-40B4-BE49-F238E27FC236}">
                <a16:creationId xmlns:a16="http://schemas.microsoft.com/office/drawing/2014/main" id="{C2230661-F3B9-4286-9E3D-AA94D73F4477}"/>
              </a:ext>
            </a:extLst>
          </p:cNvPr>
          <p:cNvSpPr/>
          <p:nvPr/>
        </p:nvSpPr>
        <p:spPr>
          <a:xfrm>
            <a:off x="3631590" y="5219379"/>
            <a:ext cx="150022" cy="8604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solidFill>
                <a:srgbClr val="FF0000"/>
              </a:solidFill>
            </a:endParaRPr>
          </a:p>
        </p:txBody>
      </p:sp>
    </p:spTree>
    <p:extLst>
      <p:ext uri="{BB962C8B-B14F-4D97-AF65-F5344CB8AC3E}">
        <p14:creationId xmlns:p14="http://schemas.microsoft.com/office/powerpoint/2010/main" val="3048144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54A7B1E4-FDAA-45D5-A693-200BF80820D0}"/>
              </a:ext>
            </a:extLst>
          </p:cNvPr>
          <p:cNvPicPr>
            <a:picLocks noChangeAspect="1"/>
          </p:cNvPicPr>
          <p:nvPr/>
        </p:nvPicPr>
        <p:blipFill>
          <a:blip r:embed="rId3"/>
          <a:stretch>
            <a:fillRect/>
          </a:stretch>
        </p:blipFill>
        <p:spPr>
          <a:xfrm>
            <a:off x="0" y="2184648"/>
            <a:ext cx="12192000" cy="2488704"/>
          </a:xfrm>
          <a:prstGeom prst="rect">
            <a:avLst/>
          </a:prstGeom>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199" y="365125"/>
            <a:ext cx="7950693"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Compile diffusionFoam “solver”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EB7EA5-FED9-20E8-52F3-32F797D576CF}"/>
                  </a:ext>
                </a:extLst>
              </p:cNvPr>
              <p:cNvSpPr txBox="1"/>
              <p:nvPr/>
            </p:nvSpPr>
            <p:spPr>
              <a:xfrm>
                <a:off x="9576647" y="458904"/>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𝑇</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a:rPr lang="en-US" sz="2400" b="0" i="1" smtClean="0">
                          <a:latin typeface="Cambria Math" panose="02040503050406030204" pitchFamily="18" charset="0"/>
                        </a:rPr>
                        <m:t>𝛼</m:t>
                      </m:r>
                      <m:f>
                        <m:fPr>
                          <m:ctrlPr>
                            <a:rPr lang="en-US"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e>
                            <m:sup>
                              <m:r>
                                <a:rPr lang="en-US" sz="2400" b="0" i="1" smtClean="0">
                                  <a:latin typeface="Cambria Math" panose="02040503050406030204" pitchFamily="18" charset="0"/>
                                </a:rPr>
                                <m:t>2</m:t>
                              </m:r>
                            </m:sup>
                          </m:sSup>
                          <m:r>
                            <a:rPr lang="en-US" sz="2400" i="1">
                              <a:latin typeface="Cambria Math" panose="02040503050406030204" pitchFamily="18" charset="0"/>
                            </a:rPr>
                            <m:t>𝑇</m:t>
                          </m:r>
                        </m:num>
                        <m:den>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6" name="TextBox 5">
                <a:extLst>
                  <a:ext uri="{FF2B5EF4-FFF2-40B4-BE49-F238E27FC236}">
                    <a16:creationId xmlns:a16="http://schemas.microsoft.com/office/drawing/2014/main" id="{A1EB7EA5-FED9-20E8-52F3-32F797D576CF}"/>
                  </a:ext>
                </a:extLst>
              </p:cNvPr>
              <p:cNvSpPr txBox="1">
                <a:spLocks noRot="1" noChangeAspect="1" noMove="1" noResize="1" noEditPoints="1" noAdjustHandles="1" noChangeArrowheads="1" noChangeShapeType="1" noTextEdit="1"/>
              </p:cNvSpPr>
              <p:nvPr/>
            </p:nvSpPr>
            <p:spPr>
              <a:xfrm>
                <a:off x="9576647" y="458904"/>
                <a:ext cx="1777153" cy="833498"/>
              </a:xfrm>
              <a:prstGeom prst="rect">
                <a:avLst/>
              </a:prstGeom>
              <a:blipFill>
                <a:blip r:embed="rId4"/>
                <a:stretch>
                  <a:fillRect/>
                </a:stretch>
              </a:blipFill>
            </p:spPr>
            <p:txBody>
              <a:bodyPr/>
              <a:lstStyle/>
              <a:p>
                <a:r>
                  <a:rPr lang="ko-KR" altLang="en-US">
                    <a:noFill/>
                  </a:rPr>
                  <a:t> </a:t>
                </a:r>
              </a:p>
            </p:txBody>
          </p:sp>
        </mc:Fallback>
      </mc:AlternateContent>
      <p:sp>
        <p:nvSpPr>
          <p:cNvPr id="12" name="TextBox 11">
            <a:extLst>
              <a:ext uri="{FF2B5EF4-FFF2-40B4-BE49-F238E27FC236}">
                <a16:creationId xmlns:a16="http://schemas.microsoft.com/office/drawing/2014/main" id="{3BA6DB26-0A23-487B-B2F5-21AB2554E98A}"/>
              </a:ext>
            </a:extLst>
          </p:cNvPr>
          <p:cNvSpPr txBox="1"/>
          <p:nvPr/>
        </p:nvSpPr>
        <p:spPr>
          <a:xfrm>
            <a:off x="6776773" y="4819281"/>
            <a:ext cx="3822947" cy="369332"/>
          </a:xfrm>
          <a:prstGeom prst="rect">
            <a:avLst/>
          </a:prstGeom>
          <a:noFill/>
          <a:ln>
            <a:solidFill>
              <a:schemeClr val="bg1"/>
            </a:solidFill>
          </a:ln>
        </p:spPr>
        <p:txBody>
          <a:bodyPr wrap="square" rtlCol="0">
            <a:spAutoFit/>
          </a:bodyPr>
          <a:lstStyle/>
          <a:p>
            <a:r>
              <a:rPr lang="en-US" altLang="ko-KR" b="1" dirty="0">
                <a:latin typeface="Times New Roman" panose="02020603050405020304" pitchFamily="18" charset="0"/>
                <a:cs typeface="Times New Roman" panose="02020603050405020304" pitchFamily="18" charset="0"/>
              </a:rPr>
              <a:t>Compiled “diffusionFoam“ solver</a:t>
            </a:r>
            <a:endParaRPr lang="ko-KR" altLang="en-US" b="1" dirty="0">
              <a:latin typeface="Times New Roman" panose="02020603050405020304" pitchFamily="18" charset="0"/>
              <a:cs typeface="Times New Roman" panose="02020603050405020304" pitchFamily="18" charset="0"/>
            </a:endParaRPr>
          </a:p>
        </p:txBody>
      </p:sp>
      <p:sp>
        <p:nvSpPr>
          <p:cNvPr id="13" name="화살표: 아래쪽 12">
            <a:extLst>
              <a:ext uri="{FF2B5EF4-FFF2-40B4-BE49-F238E27FC236}">
                <a16:creationId xmlns:a16="http://schemas.microsoft.com/office/drawing/2014/main" id="{BBCBFEBC-9921-4C30-923C-26BF28CCE329}"/>
              </a:ext>
            </a:extLst>
          </p:cNvPr>
          <p:cNvSpPr/>
          <p:nvPr/>
        </p:nvSpPr>
        <p:spPr>
          <a:xfrm rot="16200000">
            <a:off x="6373225" y="4811697"/>
            <a:ext cx="257452" cy="407600"/>
          </a:xfrm>
          <a:prstGeom prst="down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16059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CEB145E-FEF8-43EB-892E-B68F45FBAFE5}"/>
              </a:ext>
            </a:extLst>
          </p:cNvPr>
          <p:cNvPicPr>
            <a:picLocks noChangeAspect="1"/>
          </p:cNvPicPr>
          <p:nvPr/>
        </p:nvPicPr>
        <p:blipFill>
          <a:blip r:embed="rId3"/>
          <a:stretch>
            <a:fillRect/>
          </a:stretch>
        </p:blipFill>
        <p:spPr>
          <a:xfrm>
            <a:off x="1004887" y="1293743"/>
            <a:ext cx="7820025" cy="3228975"/>
          </a:xfrm>
          <a:prstGeom prst="rect">
            <a:avLst/>
          </a:prstGeom>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6"/>
            <a:ext cx="8153400" cy="682624"/>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case file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BDC8B6-3A4D-48D3-8DBD-83290963E904}"/>
                  </a:ext>
                </a:extLst>
              </p:cNvPr>
              <p:cNvSpPr txBox="1"/>
              <p:nvPr/>
            </p:nvSpPr>
            <p:spPr>
              <a:xfrm>
                <a:off x="9576647" y="631001"/>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𝑇</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a:rPr lang="en-US" sz="2400" b="0" i="1" smtClean="0">
                          <a:latin typeface="Cambria Math" panose="02040503050406030204" pitchFamily="18" charset="0"/>
                        </a:rPr>
                        <m:t>𝛼</m:t>
                      </m:r>
                      <m:f>
                        <m:fPr>
                          <m:ctrlPr>
                            <a:rPr lang="en-US"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e>
                            <m:sup>
                              <m:r>
                                <a:rPr lang="en-US" sz="2400" b="0" i="1" smtClean="0">
                                  <a:latin typeface="Cambria Math" panose="02040503050406030204" pitchFamily="18" charset="0"/>
                                </a:rPr>
                                <m:t>2</m:t>
                              </m:r>
                            </m:sup>
                          </m:sSup>
                          <m:r>
                            <a:rPr lang="en-US" sz="2400" i="1">
                              <a:latin typeface="Cambria Math" panose="02040503050406030204" pitchFamily="18" charset="0"/>
                            </a:rPr>
                            <m:t>𝑇</m:t>
                          </m:r>
                        </m:num>
                        <m:den>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7" name="TextBox 6">
                <a:extLst>
                  <a:ext uri="{FF2B5EF4-FFF2-40B4-BE49-F238E27FC236}">
                    <a16:creationId xmlns:a16="http://schemas.microsoft.com/office/drawing/2014/main" id="{94BDC8B6-3A4D-48D3-8DBD-83290963E904}"/>
                  </a:ext>
                </a:extLst>
              </p:cNvPr>
              <p:cNvSpPr txBox="1">
                <a:spLocks noRot="1" noChangeAspect="1" noMove="1" noResize="1" noEditPoints="1" noAdjustHandles="1" noChangeArrowheads="1" noChangeShapeType="1" noTextEdit="1"/>
              </p:cNvSpPr>
              <p:nvPr/>
            </p:nvSpPr>
            <p:spPr>
              <a:xfrm>
                <a:off x="9576647" y="631001"/>
                <a:ext cx="1777153" cy="833498"/>
              </a:xfrm>
              <a:prstGeom prst="rect">
                <a:avLst/>
              </a:prstGeom>
              <a:blipFill>
                <a:blip r:embed="rId4"/>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ABD0595A-2BBE-4BEC-B053-5C3A8C95695D}"/>
              </a:ext>
            </a:extLst>
          </p:cNvPr>
          <p:cNvCxnSpPr>
            <a:cxnSpLocks/>
          </p:cNvCxnSpPr>
          <p:nvPr/>
        </p:nvCxnSpPr>
        <p:spPr>
          <a:xfrm>
            <a:off x="1728647" y="3522593"/>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4AD92E1-2114-49C3-9E8C-468AC06D6336}"/>
              </a:ext>
            </a:extLst>
          </p:cNvPr>
          <p:cNvSpPr/>
          <p:nvPr/>
        </p:nvSpPr>
        <p:spPr>
          <a:xfrm>
            <a:off x="4019550" y="3308335"/>
            <a:ext cx="1755609"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Initial conditions</a:t>
            </a:r>
            <a:endParaRPr lang="ko-KR" altLang="en-US" dirty="0"/>
          </a:p>
        </p:txBody>
      </p:sp>
      <p:cxnSp>
        <p:nvCxnSpPr>
          <p:cNvPr id="11" name="직선 화살표 연결선 10">
            <a:extLst>
              <a:ext uri="{FF2B5EF4-FFF2-40B4-BE49-F238E27FC236}">
                <a16:creationId xmlns:a16="http://schemas.microsoft.com/office/drawing/2014/main" id="{15629D20-1A68-4576-8192-5CDB353DC92B}"/>
              </a:ext>
            </a:extLst>
          </p:cNvPr>
          <p:cNvCxnSpPr>
            <a:cxnSpLocks/>
          </p:cNvCxnSpPr>
          <p:nvPr/>
        </p:nvCxnSpPr>
        <p:spPr>
          <a:xfrm>
            <a:off x="2052497" y="4370318"/>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528BF37A-32F0-483E-8124-6DC7C5E03AEC}"/>
              </a:ext>
            </a:extLst>
          </p:cNvPr>
          <p:cNvSpPr/>
          <p:nvPr/>
        </p:nvSpPr>
        <p:spPr>
          <a:xfrm>
            <a:off x="4110914" y="4134757"/>
            <a:ext cx="2058417" cy="1477328"/>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Mesh, schemes, solvers, algorithm controls and tolerances for the implicit solvers.</a:t>
            </a:r>
            <a:endParaRPr lang="ko-KR" altLang="en-US" dirty="0"/>
          </a:p>
        </p:txBody>
      </p:sp>
      <p:cxnSp>
        <p:nvCxnSpPr>
          <p:cNvPr id="13" name="직선 화살표 연결선 12">
            <a:extLst>
              <a:ext uri="{FF2B5EF4-FFF2-40B4-BE49-F238E27FC236}">
                <a16:creationId xmlns:a16="http://schemas.microsoft.com/office/drawing/2014/main" id="{2188AB11-5C6A-4D2A-9F9D-4A391BDB8981}"/>
              </a:ext>
            </a:extLst>
          </p:cNvPr>
          <p:cNvCxnSpPr>
            <a:cxnSpLocks/>
          </p:cNvCxnSpPr>
          <p:nvPr/>
        </p:nvCxnSpPr>
        <p:spPr>
          <a:xfrm>
            <a:off x="2176322" y="3931042"/>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BEB0202D-0A62-44B2-969A-CF95DE21FD24}"/>
              </a:ext>
            </a:extLst>
          </p:cNvPr>
          <p:cNvSpPr/>
          <p:nvPr/>
        </p:nvSpPr>
        <p:spPr>
          <a:xfrm>
            <a:off x="4305300" y="3726309"/>
            <a:ext cx="1120820"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Properties</a:t>
            </a:r>
            <a:endParaRPr lang="ko-KR" altLang="en-US" dirty="0"/>
          </a:p>
        </p:txBody>
      </p:sp>
    </p:spTree>
    <p:extLst>
      <p:ext uri="{BB962C8B-B14F-4D97-AF65-F5344CB8AC3E}">
        <p14:creationId xmlns:p14="http://schemas.microsoft.com/office/powerpoint/2010/main" val="238933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199" y="365125"/>
            <a:ext cx="10963276"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Compile the “case” file named – </a:t>
            </a:r>
            <a:r>
              <a:rPr lang="en-US" altLang="ko-KR" sz="3600" b="1" dirty="0">
                <a:latin typeface="Times New Roman" panose="02020603050405020304" pitchFamily="18" charset="0"/>
                <a:cs typeface="Times New Roman" panose="02020603050405020304" pitchFamily="18" charset="0"/>
              </a:rPr>
              <a:t>CASE1_diffusionFOAM</a:t>
            </a:r>
            <a:r>
              <a:rPr lang="en-US" altLang="ko-KR" sz="3600" dirty="0">
                <a:latin typeface="Times New Roman" panose="02020603050405020304" pitchFamily="18" charset="0"/>
                <a:cs typeface="Times New Roman" panose="02020603050405020304" pitchFamily="18" charset="0"/>
              </a:rPr>
              <a:t> </a:t>
            </a:r>
          </a:p>
        </p:txBody>
      </p:sp>
      <p:pic>
        <p:nvPicPr>
          <p:cNvPr id="3" name="그림 2">
            <a:extLst>
              <a:ext uri="{FF2B5EF4-FFF2-40B4-BE49-F238E27FC236}">
                <a16:creationId xmlns:a16="http://schemas.microsoft.com/office/drawing/2014/main" id="{7DA3A9AD-D179-4BB2-9409-B6CD48142E50}"/>
              </a:ext>
            </a:extLst>
          </p:cNvPr>
          <p:cNvPicPr>
            <a:picLocks noChangeAspect="1"/>
          </p:cNvPicPr>
          <p:nvPr/>
        </p:nvPicPr>
        <p:blipFill>
          <a:blip r:embed="rId3"/>
          <a:stretch>
            <a:fillRect/>
          </a:stretch>
        </p:blipFill>
        <p:spPr>
          <a:xfrm>
            <a:off x="288575" y="2150768"/>
            <a:ext cx="5748789" cy="3383280"/>
          </a:xfrm>
          <a:prstGeom prst="rect">
            <a:avLst/>
          </a:prstGeom>
        </p:spPr>
      </p:pic>
      <p:sp>
        <p:nvSpPr>
          <p:cNvPr id="8" name="타원 7">
            <a:extLst>
              <a:ext uri="{FF2B5EF4-FFF2-40B4-BE49-F238E27FC236}">
                <a16:creationId xmlns:a16="http://schemas.microsoft.com/office/drawing/2014/main" id="{D2A24941-DE90-4A56-AB2C-DC6E1A3EAB41}"/>
              </a:ext>
            </a:extLst>
          </p:cNvPr>
          <p:cNvSpPr/>
          <p:nvPr/>
        </p:nvSpPr>
        <p:spPr>
          <a:xfrm>
            <a:off x="5381625" y="3536654"/>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1</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pic>
        <p:nvPicPr>
          <p:cNvPr id="4" name="그림 3">
            <a:extLst>
              <a:ext uri="{FF2B5EF4-FFF2-40B4-BE49-F238E27FC236}">
                <a16:creationId xmlns:a16="http://schemas.microsoft.com/office/drawing/2014/main" id="{1CB055C8-2386-43D7-9B35-32102064BFEE}"/>
              </a:ext>
            </a:extLst>
          </p:cNvPr>
          <p:cNvPicPr>
            <a:picLocks noChangeAspect="1"/>
          </p:cNvPicPr>
          <p:nvPr/>
        </p:nvPicPr>
        <p:blipFill>
          <a:blip r:embed="rId4"/>
          <a:stretch>
            <a:fillRect/>
          </a:stretch>
        </p:blipFill>
        <p:spPr>
          <a:xfrm>
            <a:off x="6319837" y="2150768"/>
            <a:ext cx="5715181" cy="3383280"/>
          </a:xfrm>
          <a:prstGeom prst="rect">
            <a:avLst/>
          </a:prstGeom>
        </p:spPr>
      </p:pic>
      <p:sp>
        <p:nvSpPr>
          <p:cNvPr id="11" name="타원 10">
            <a:extLst>
              <a:ext uri="{FF2B5EF4-FFF2-40B4-BE49-F238E27FC236}">
                <a16:creationId xmlns:a16="http://schemas.microsoft.com/office/drawing/2014/main" id="{CC1A57FF-F4C1-4A51-89FB-9C5FC7E2A8F1}"/>
              </a:ext>
            </a:extLst>
          </p:cNvPr>
          <p:cNvSpPr/>
          <p:nvPr/>
        </p:nvSpPr>
        <p:spPr>
          <a:xfrm>
            <a:off x="10991850" y="2631779"/>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2</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374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8891488-E5D5-4E18-9CD4-1AEAEEE77DFE}"/>
              </a:ext>
            </a:extLst>
          </p:cNvPr>
          <p:cNvPicPr>
            <a:picLocks noChangeAspect="1"/>
          </p:cNvPicPr>
          <p:nvPr/>
        </p:nvPicPr>
        <p:blipFill>
          <a:blip r:embed="rId3"/>
          <a:stretch>
            <a:fillRect/>
          </a:stretch>
        </p:blipFill>
        <p:spPr>
          <a:xfrm>
            <a:off x="0" y="1984837"/>
            <a:ext cx="12192000" cy="2888326"/>
          </a:xfrm>
          <a:prstGeom prst="rect">
            <a:avLst/>
          </a:prstGeom>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199" y="365125"/>
            <a:ext cx="10963276"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Compile the “case” file named – </a:t>
            </a:r>
            <a:r>
              <a:rPr lang="en-US" altLang="ko-KR" sz="3600" b="1" dirty="0">
                <a:latin typeface="Times New Roman" panose="02020603050405020304" pitchFamily="18" charset="0"/>
                <a:cs typeface="Times New Roman" panose="02020603050405020304" pitchFamily="18" charset="0"/>
              </a:rPr>
              <a:t>CASE1_diffusionFOAM</a:t>
            </a:r>
            <a:r>
              <a:rPr lang="en-US" altLang="ko-KR" sz="3600" dirty="0">
                <a:latin typeface="Times New Roman" panose="02020603050405020304" pitchFamily="18" charset="0"/>
                <a:cs typeface="Times New Roman" panose="02020603050405020304" pitchFamily="18" charset="0"/>
              </a:rPr>
              <a:t> </a:t>
            </a:r>
          </a:p>
        </p:txBody>
      </p:sp>
      <p:sp>
        <p:nvSpPr>
          <p:cNvPr id="11" name="타원 10">
            <a:extLst>
              <a:ext uri="{FF2B5EF4-FFF2-40B4-BE49-F238E27FC236}">
                <a16:creationId xmlns:a16="http://schemas.microsoft.com/office/drawing/2014/main" id="{CC1A57FF-F4C1-4A51-89FB-9C5FC7E2A8F1}"/>
              </a:ext>
            </a:extLst>
          </p:cNvPr>
          <p:cNvSpPr/>
          <p:nvPr/>
        </p:nvSpPr>
        <p:spPr>
          <a:xfrm>
            <a:off x="11001375" y="320040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3</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908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199" y="365125"/>
            <a:ext cx="10963276"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latin typeface="Times New Roman" panose="02020603050405020304" pitchFamily="18" charset="0"/>
                <a:cs typeface="Times New Roman" panose="02020603050405020304" pitchFamily="18" charset="0"/>
              </a:rPr>
              <a:t>Open the “case” in paraview</a:t>
            </a:r>
          </a:p>
        </p:txBody>
      </p:sp>
      <p:sp>
        <p:nvSpPr>
          <p:cNvPr id="11" name="타원 10">
            <a:extLst>
              <a:ext uri="{FF2B5EF4-FFF2-40B4-BE49-F238E27FC236}">
                <a16:creationId xmlns:a16="http://schemas.microsoft.com/office/drawing/2014/main" id="{CC1A57FF-F4C1-4A51-89FB-9C5FC7E2A8F1}"/>
              </a:ext>
            </a:extLst>
          </p:cNvPr>
          <p:cNvSpPr/>
          <p:nvPr/>
        </p:nvSpPr>
        <p:spPr>
          <a:xfrm>
            <a:off x="11001375" y="320040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4</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A2876A24-829D-461B-894D-0FBD95DDB123}"/>
              </a:ext>
            </a:extLst>
          </p:cNvPr>
          <p:cNvPicPr>
            <a:picLocks noChangeAspect="1"/>
          </p:cNvPicPr>
          <p:nvPr/>
        </p:nvPicPr>
        <p:blipFill>
          <a:blip r:embed="rId3"/>
          <a:stretch>
            <a:fillRect/>
          </a:stretch>
        </p:blipFill>
        <p:spPr>
          <a:xfrm>
            <a:off x="1343026" y="1742972"/>
            <a:ext cx="8334621" cy="4297680"/>
          </a:xfrm>
          <a:prstGeom prst="rect">
            <a:avLst/>
          </a:prstGeom>
        </p:spPr>
      </p:pic>
    </p:spTree>
    <p:extLst>
      <p:ext uri="{BB962C8B-B14F-4D97-AF65-F5344CB8AC3E}">
        <p14:creationId xmlns:p14="http://schemas.microsoft.com/office/powerpoint/2010/main" val="326266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EDEB25-3629-4CA3-B718-47E590184A5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altLang="ko-KR" sz="3200" dirty="0">
                <a:solidFill>
                  <a:schemeClr val="tx1"/>
                </a:solidFill>
                <a:latin typeface="Times New Roman" panose="02020603050405020304" pitchFamily="18" charset="0"/>
                <a:cs typeface="Times New Roman" panose="02020603050405020304" pitchFamily="18" charset="0"/>
              </a:rPr>
              <a:t>Project – 1 (</a:t>
            </a:r>
            <a:r>
              <a:rPr lang="en-US" sz="3200" dirty="0">
                <a:solidFill>
                  <a:schemeClr val="tx1"/>
                </a:solidFill>
                <a:latin typeface="Times New Roman" panose="02020603050405020304" pitchFamily="18" charset="0"/>
                <a:cs typeface="Times New Roman" panose="02020603050405020304" pitchFamily="18" charset="0"/>
              </a:rPr>
              <a:t>Diffusion Equation using OpenFOAM)</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A84748-2D76-4D88-91FC-34BAD5AC82E8}"/>
                  </a:ext>
                </a:extLst>
              </p:cNvPr>
              <p:cNvSpPr txBox="1"/>
              <p:nvPr/>
            </p:nvSpPr>
            <p:spPr>
              <a:xfrm>
                <a:off x="10186247" y="552684"/>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𝑇</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a:rPr lang="en-US" sz="2400" b="0" i="1" smtClean="0">
                          <a:latin typeface="Cambria Math" panose="02040503050406030204" pitchFamily="18" charset="0"/>
                        </a:rPr>
                        <m:t>𝛼</m:t>
                      </m:r>
                      <m:f>
                        <m:fPr>
                          <m:ctrlPr>
                            <a:rPr lang="en-US"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e>
                            <m:sup>
                              <m:r>
                                <a:rPr lang="en-US" sz="2400" b="0" i="1" smtClean="0">
                                  <a:latin typeface="Cambria Math" panose="02040503050406030204" pitchFamily="18" charset="0"/>
                                </a:rPr>
                                <m:t>2</m:t>
                              </m:r>
                            </m:sup>
                          </m:sSup>
                          <m:r>
                            <a:rPr lang="en-US" sz="2400" i="1">
                              <a:latin typeface="Cambria Math" panose="02040503050406030204" pitchFamily="18" charset="0"/>
                            </a:rPr>
                            <m:t>𝑇</m:t>
                          </m:r>
                        </m:num>
                        <m:den>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den>
                      </m:f>
                    </m:oMath>
                  </m:oMathPara>
                </a14:m>
                <a:endParaRPr lang="en-US" sz="2400" dirty="0"/>
              </a:p>
            </p:txBody>
          </p:sp>
        </mc:Choice>
        <mc:Fallback xmlns="">
          <p:sp>
            <p:nvSpPr>
              <p:cNvPr id="10" name="TextBox 9">
                <a:extLst>
                  <a:ext uri="{FF2B5EF4-FFF2-40B4-BE49-F238E27FC236}">
                    <a16:creationId xmlns:a16="http://schemas.microsoft.com/office/drawing/2014/main" id="{58A84748-2D76-4D88-91FC-34BAD5AC82E8}"/>
                  </a:ext>
                </a:extLst>
              </p:cNvPr>
              <p:cNvSpPr txBox="1">
                <a:spLocks noRot="1" noChangeAspect="1" noMove="1" noResize="1" noEditPoints="1" noAdjustHandles="1" noChangeArrowheads="1" noChangeShapeType="1" noTextEdit="1"/>
              </p:cNvSpPr>
              <p:nvPr/>
            </p:nvSpPr>
            <p:spPr>
              <a:xfrm>
                <a:off x="10186247" y="552684"/>
                <a:ext cx="1777153" cy="833498"/>
              </a:xfrm>
              <a:prstGeom prst="rect">
                <a:avLst/>
              </a:prstGeom>
              <a:blipFill>
                <a:blip r:embed="rId2"/>
                <a:stretch>
                  <a:fillRect/>
                </a:stretch>
              </a:blipFill>
            </p:spPr>
            <p:txBody>
              <a:bodyPr/>
              <a:lstStyle/>
              <a:p>
                <a:r>
                  <a:rPr lang="ko-KR" altLang="en-US">
                    <a:noFill/>
                  </a:rPr>
                  <a:t> </a:t>
                </a:r>
              </a:p>
            </p:txBody>
          </p:sp>
        </mc:Fallback>
      </mc:AlternateContent>
      <p:pic>
        <p:nvPicPr>
          <p:cNvPr id="13" name="그림 12">
            <a:extLst>
              <a:ext uri="{FF2B5EF4-FFF2-40B4-BE49-F238E27FC236}">
                <a16:creationId xmlns:a16="http://schemas.microsoft.com/office/drawing/2014/main" id="{49C0E607-984A-4E30-9E51-9BBAFC5E335C}"/>
              </a:ext>
            </a:extLst>
          </p:cNvPr>
          <p:cNvPicPr>
            <a:picLocks noChangeAspect="1"/>
          </p:cNvPicPr>
          <p:nvPr/>
        </p:nvPicPr>
        <p:blipFill rotWithShape="1">
          <a:blip r:embed="rId3"/>
          <a:srcRect t="17983"/>
          <a:stretch/>
        </p:blipFill>
        <p:spPr>
          <a:xfrm>
            <a:off x="838200" y="1933575"/>
            <a:ext cx="8772525" cy="3562350"/>
          </a:xfrm>
          <a:prstGeom prst="rect">
            <a:avLst/>
          </a:prstGeom>
        </p:spPr>
      </p:pic>
    </p:spTree>
    <p:extLst>
      <p:ext uri="{BB962C8B-B14F-4D97-AF65-F5344CB8AC3E}">
        <p14:creationId xmlns:p14="http://schemas.microsoft.com/office/powerpoint/2010/main" val="1822089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제목 1">
            <a:extLst>
              <a:ext uri="{FF2B5EF4-FFF2-40B4-BE49-F238E27FC236}">
                <a16:creationId xmlns:a16="http://schemas.microsoft.com/office/drawing/2014/main" id="{C5025AE0-E86D-4E3D-AC8E-E8E0C5CB6035}"/>
              </a:ext>
            </a:extLst>
          </p:cNvPr>
          <p:cNvSpPr>
            <a:spLocks noGrp="1" noChangeArrowheads="1"/>
          </p:cNvSpPr>
          <p:nvPr>
            <p:ph type="title"/>
          </p:nvPr>
        </p:nvSpPr>
        <p:spPr>
          <a:xfrm>
            <a:off x="838200" y="365125"/>
            <a:ext cx="10515600" cy="755650"/>
          </a:xfrm>
        </p:spPr>
        <p:txBody>
          <a:bodyPr/>
          <a:lstStyle/>
          <a:p>
            <a:pPr eaLnBrk="1" fontAlgn="auto" hangingPunct="1">
              <a:spcAft>
                <a:spcPts val="0"/>
              </a:spcAft>
              <a:defRPr/>
            </a:pPr>
            <a:r>
              <a:rPr lang="en-US" altLang="ko-KR" sz="3200" dirty="0">
                <a:solidFill>
                  <a:schemeClr val="tx1"/>
                </a:solidFill>
                <a:latin typeface="Times New Roman" panose="02020603050405020304" pitchFamily="18" charset="0"/>
                <a:cs typeface="Times New Roman" panose="02020603050405020304" pitchFamily="18" charset="0"/>
              </a:rPr>
              <a:t>Quick Recap</a:t>
            </a:r>
            <a:endParaRPr lang="ko-KR" altLang="en-US" sz="32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5776583-6CC7-25F3-CD8F-69131D3D1062}"/>
              </a:ext>
            </a:extLst>
          </p:cNvPr>
          <p:cNvPicPr>
            <a:picLocks noChangeAspect="1"/>
          </p:cNvPicPr>
          <p:nvPr/>
        </p:nvPicPr>
        <p:blipFill>
          <a:blip r:embed="rId2"/>
          <a:stretch>
            <a:fillRect/>
          </a:stretch>
        </p:blipFill>
        <p:spPr>
          <a:xfrm>
            <a:off x="532161" y="1355546"/>
            <a:ext cx="2864419" cy="2286000"/>
          </a:xfrm>
          <a:prstGeom prst="rect">
            <a:avLst/>
          </a:prstGeom>
        </p:spPr>
      </p:pic>
      <p:pic>
        <p:nvPicPr>
          <p:cNvPr id="9" name="Picture 8">
            <a:extLst>
              <a:ext uri="{FF2B5EF4-FFF2-40B4-BE49-F238E27FC236}">
                <a16:creationId xmlns:a16="http://schemas.microsoft.com/office/drawing/2014/main" id="{0E3EB348-E95E-D8AF-F8FA-D2961BCCCA08}"/>
              </a:ext>
            </a:extLst>
          </p:cNvPr>
          <p:cNvPicPr>
            <a:picLocks noChangeAspect="1"/>
          </p:cNvPicPr>
          <p:nvPr/>
        </p:nvPicPr>
        <p:blipFill>
          <a:blip r:embed="rId3"/>
          <a:stretch>
            <a:fillRect/>
          </a:stretch>
        </p:blipFill>
        <p:spPr>
          <a:xfrm>
            <a:off x="532161" y="3876317"/>
            <a:ext cx="2756888" cy="2286000"/>
          </a:xfrm>
          <a:prstGeom prst="rect">
            <a:avLst/>
          </a:prstGeom>
        </p:spPr>
      </p:pic>
      <p:pic>
        <p:nvPicPr>
          <p:cNvPr id="11" name="Picture 10">
            <a:extLst>
              <a:ext uri="{FF2B5EF4-FFF2-40B4-BE49-F238E27FC236}">
                <a16:creationId xmlns:a16="http://schemas.microsoft.com/office/drawing/2014/main" id="{1EB9E116-BC15-0BDF-EF1B-D03C172CC06F}"/>
              </a:ext>
            </a:extLst>
          </p:cNvPr>
          <p:cNvPicPr>
            <a:picLocks noChangeAspect="1"/>
          </p:cNvPicPr>
          <p:nvPr/>
        </p:nvPicPr>
        <p:blipFill>
          <a:blip r:embed="rId4"/>
          <a:stretch>
            <a:fillRect/>
          </a:stretch>
        </p:blipFill>
        <p:spPr>
          <a:xfrm>
            <a:off x="3774993" y="1355546"/>
            <a:ext cx="2835088" cy="2286000"/>
          </a:xfrm>
          <a:prstGeom prst="rect">
            <a:avLst/>
          </a:prstGeom>
        </p:spPr>
      </p:pic>
      <p:pic>
        <p:nvPicPr>
          <p:cNvPr id="13" name="Picture 12">
            <a:extLst>
              <a:ext uri="{FF2B5EF4-FFF2-40B4-BE49-F238E27FC236}">
                <a16:creationId xmlns:a16="http://schemas.microsoft.com/office/drawing/2014/main" id="{E5FBA6B4-87E0-ACC3-E07C-BBBE0C63B142}"/>
              </a:ext>
            </a:extLst>
          </p:cNvPr>
          <p:cNvPicPr>
            <a:picLocks noChangeAspect="1"/>
          </p:cNvPicPr>
          <p:nvPr/>
        </p:nvPicPr>
        <p:blipFill>
          <a:blip r:embed="rId5"/>
          <a:stretch>
            <a:fillRect/>
          </a:stretch>
        </p:blipFill>
        <p:spPr>
          <a:xfrm>
            <a:off x="7269776" y="1355546"/>
            <a:ext cx="3520745" cy="3254022"/>
          </a:xfrm>
          <a:prstGeom prst="rect">
            <a:avLst/>
          </a:prstGeom>
        </p:spPr>
      </p:pic>
      <p:pic>
        <p:nvPicPr>
          <p:cNvPr id="15" name="Picture 14">
            <a:extLst>
              <a:ext uri="{FF2B5EF4-FFF2-40B4-BE49-F238E27FC236}">
                <a16:creationId xmlns:a16="http://schemas.microsoft.com/office/drawing/2014/main" id="{DDF4DF25-631E-0170-460A-45753D1EA351}"/>
              </a:ext>
            </a:extLst>
          </p:cNvPr>
          <p:cNvPicPr>
            <a:picLocks noChangeAspect="1"/>
          </p:cNvPicPr>
          <p:nvPr/>
        </p:nvPicPr>
        <p:blipFill>
          <a:blip r:embed="rId6"/>
          <a:stretch>
            <a:fillRect/>
          </a:stretch>
        </p:blipFill>
        <p:spPr>
          <a:xfrm>
            <a:off x="4067803" y="4866805"/>
            <a:ext cx="3604572" cy="1295512"/>
          </a:xfrm>
          <a:prstGeom prst="rect">
            <a:avLst/>
          </a:prstGeom>
        </p:spPr>
      </p:pic>
    </p:spTree>
    <p:extLst>
      <p:ext uri="{BB962C8B-B14F-4D97-AF65-F5344CB8AC3E}">
        <p14:creationId xmlns:p14="http://schemas.microsoft.com/office/powerpoint/2010/main" val="618664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Email OpenFOAM notes</a:t>
            </a:r>
          </a:p>
        </p:txBody>
      </p:sp>
      <p:sp>
        <p:nvSpPr>
          <p:cNvPr id="3" name="Content Placeholder 2">
            <a:extLst>
              <a:ext uri="{FF2B5EF4-FFF2-40B4-BE49-F238E27FC236}">
                <a16:creationId xmlns:a16="http://schemas.microsoft.com/office/drawing/2014/main" id="{555C5BE8-496A-7F12-1AD9-3A5483D4D537}"/>
              </a:ext>
            </a:extLst>
          </p:cNvPr>
          <p:cNvSpPr>
            <a:spLocks noGrp="1"/>
          </p:cNvSpPr>
          <p:nvPr>
            <p:ph idx="1"/>
          </p:nvPr>
        </p:nvSpPr>
        <p:spPr/>
        <p:txBody>
          <a:bodyPr/>
          <a:lstStyle/>
          <a:p>
            <a:pPr marL="514350" indent="-514350">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Basic Module</a:t>
            </a:r>
          </a:p>
          <a:p>
            <a:pPr marL="514350" indent="-514350">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Advanced Module</a:t>
            </a:r>
          </a:p>
          <a:p>
            <a:pPr marL="514350" indent="-514350">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Programming Module</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91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E7EAE8-18D7-4B13-923C-5EC9E1808964}"/>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a:solidFill>
                  <a:schemeClr val="tx1"/>
                </a:solidFill>
                <a:latin typeface="Times New Roman" panose="02020603050405020304" pitchFamily="18" charset="0"/>
                <a:cs typeface="Times New Roman" panose="02020603050405020304" pitchFamily="18" charset="0"/>
              </a:rPr>
              <a:t>Next session: Research </a:t>
            </a:r>
            <a:r>
              <a:rPr lang="en-US" sz="4000" dirty="0">
                <a:solidFill>
                  <a:schemeClr val="tx1"/>
                </a:solidFill>
                <a:latin typeface="Times New Roman" panose="02020603050405020304" pitchFamily="18" charset="0"/>
                <a:cs typeface="Times New Roman" panose="02020603050405020304" pitchFamily="18" charset="0"/>
              </a:rPr>
              <a:t>Project Presentation</a:t>
            </a:r>
          </a:p>
        </p:txBody>
      </p:sp>
      <p:sp>
        <p:nvSpPr>
          <p:cNvPr id="3" name="내용 개체 틀 2">
            <a:extLst>
              <a:ext uri="{FF2B5EF4-FFF2-40B4-BE49-F238E27FC236}">
                <a16:creationId xmlns:a16="http://schemas.microsoft.com/office/drawing/2014/main" id="{6588FD67-797C-4CF3-A99A-8BECE561E1D6}"/>
              </a:ext>
            </a:extLst>
          </p:cNvPr>
          <p:cNvSpPr>
            <a:spLocks noGrp="1"/>
          </p:cNvSpPr>
          <p:nvPr>
            <p:ph idx="1"/>
          </p:nvPr>
        </p:nvSpPr>
        <p:spPr>
          <a:xfrm>
            <a:off x="1096963" y="1846263"/>
            <a:ext cx="10058400" cy="4022725"/>
          </a:xfrm>
        </p:spPr>
        <p:txBody>
          <a:bodyPr/>
          <a:lstStyle/>
          <a:p>
            <a:pPr marL="0" indent="0">
              <a:buNone/>
            </a:pPr>
            <a:r>
              <a:rPr lang="en-US" altLang="ko-KR" dirty="0">
                <a:latin typeface="Times New Roman" panose="02020603050405020304" pitchFamily="18" charset="0"/>
                <a:cs typeface="Times New Roman" panose="02020603050405020304" pitchFamily="18" charset="0"/>
              </a:rPr>
              <a:t>(31</a:t>
            </a:r>
            <a:r>
              <a:rPr lang="en-US" altLang="ko-KR" baseline="30000" dirty="0">
                <a:latin typeface="Times New Roman" panose="02020603050405020304" pitchFamily="18" charset="0"/>
                <a:cs typeface="Times New Roman" panose="02020603050405020304" pitchFamily="18" charset="0"/>
              </a:rPr>
              <a:t>st</a:t>
            </a:r>
            <a:r>
              <a:rPr lang="en-US" altLang="ko-KR" dirty="0">
                <a:latin typeface="Times New Roman" panose="02020603050405020304" pitchFamily="18" charset="0"/>
                <a:cs typeface="Times New Roman" panose="02020603050405020304" pitchFamily="18" charset="0"/>
              </a:rPr>
              <a:t> October, 2023)</a:t>
            </a:r>
          </a:p>
          <a:p>
            <a:pPr marL="0" indent="0">
              <a:buNone/>
            </a:pPr>
            <a:r>
              <a:rPr lang="en-US" altLang="ko-KR" dirty="0">
                <a:latin typeface="Times New Roman" panose="02020603050405020304" pitchFamily="18" charset="0"/>
                <a:cs typeface="Times New Roman" panose="02020603050405020304" pitchFamily="18" charset="0"/>
              </a:rPr>
              <a:t>- Every individual should take a presentation for 15 minutes. This topic carries high marks. Please prepare and present it carefully.</a:t>
            </a:r>
          </a:p>
          <a:p>
            <a:pPr marL="0" indent="0">
              <a:buNone/>
            </a:pPr>
            <a:r>
              <a:rPr lang="en-US" altLang="ko-KR" dirty="0">
                <a:latin typeface="Times New Roman" panose="02020603050405020304" pitchFamily="18" charset="0"/>
                <a:cs typeface="Times New Roman" panose="02020603050405020304" pitchFamily="18" charset="0"/>
              </a:rPr>
              <a:t>- Query session: 5 minutes.</a:t>
            </a:r>
          </a:p>
          <a:p>
            <a:pPr marL="0" indent="0">
              <a:buNone/>
            </a:pPr>
            <a:r>
              <a:rPr lang="en-US" altLang="ko-KR" dirty="0">
                <a:latin typeface="Times New Roman" panose="02020603050405020304" pitchFamily="18" charset="0"/>
                <a:cs typeface="Times New Roman" panose="02020603050405020304" pitchFamily="18" charset="0"/>
              </a:rPr>
              <a:t>- Every individual should ask a single question during the presentation.</a:t>
            </a:r>
          </a:p>
        </p:txBody>
      </p:sp>
    </p:spTree>
    <p:extLst>
      <p:ext uri="{BB962C8B-B14F-4D97-AF65-F5344CB8AC3E}">
        <p14:creationId xmlns:p14="http://schemas.microsoft.com/office/powerpoint/2010/main" val="80615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FEF2C571-ABBF-EE15-0EFD-92B2F1DCF202}"/>
              </a:ext>
            </a:extLst>
          </p:cNvPr>
          <p:cNvSpPr>
            <a:spLocks noGrp="1" noChangeArrowheads="1"/>
          </p:cNvSpPr>
          <p:nvPr>
            <p:ph type="title"/>
          </p:nvPr>
        </p:nvSpPr>
        <p:spPr>
          <a:xfrm>
            <a:off x="838200" y="365125"/>
            <a:ext cx="10515600" cy="755650"/>
          </a:xfrm>
        </p:spPr>
        <p:txBody>
          <a:bodyPr/>
          <a:lstStyle/>
          <a:p>
            <a:pPr eaLnBrk="1" fontAlgn="auto" hangingPunct="1">
              <a:spcAft>
                <a:spcPts val="0"/>
              </a:spcAft>
              <a:defRPr/>
            </a:pPr>
            <a:r>
              <a:rPr lang="en-US" altLang="ko-KR" sz="3200" dirty="0">
                <a:solidFill>
                  <a:schemeClr val="tx1"/>
                </a:solidFill>
                <a:latin typeface="Times New Roman" panose="02020603050405020304" pitchFamily="18" charset="0"/>
                <a:cs typeface="Times New Roman" panose="02020603050405020304" pitchFamily="18" charset="0"/>
              </a:rPr>
              <a:t>Quick Recap</a:t>
            </a:r>
            <a:endParaRPr lang="ko-KR" altLang="en-US" sz="3200"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BE17855-16ED-6059-A7A6-6892E70AC508}"/>
              </a:ext>
            </a:extLst>
          </p:cNvPr>
          <p:cNvPicPr>
            <a:picLocks noChangeAspect="1"/>
          </p:cNvPicPr>
          <p:nvPr/>
        </p:nvPicPr>
        <p:blipFill>
          <a:blip r:embed="rId3"/>
          <a:stretch>
            <a:fillRect/>
          </a:stretch>
        </p:blipFill>
        <p:spPr>
          <a:xfrm>
            <a:off x="935021" y="1731517"/>
            <a:ext cx="7724885" cy="3625430"/>
          </a:xfrm>
          <a:prstGeom prst="rect">
            <a:avLst/>
          </a:prstGeom>
        </p:spPr>
      </p:pic>
    </p:spTree>
    <p:extLst>
      <p:ext uri="{BB962C8B-B14F-4D97-AF65-F5344CB8AC3E}">
        <p14:creationId xmlns:p14="http://schemas.microsoft.com/office/powerpoint/2010/main" val="2945889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FEF2C571-ABBF-EE15-0EFD-92B2F1DCF202}"/>
              </a:ext>
            </a:extLst>
          </p:cNvPr>
          <p:cNvSpPr>
            <a:spLocks noGrp="1" noChangeArrowheads="1"/>
          </p:cNvSpPr>
          <p:nvPr>
            <p:ph type="title"/>
          </p:nvPr>
        </p:nvSpPr>
        <p:spPr>
          <a:xfrm>
            <a:off x="838200" y="365125"/>
            <a:ext cx="10515600" cy="755650"/>
          </a:xfrm>
        </p:spPr>
        <p:txBody>
          <a:bodyPr/>
          <a:lstStyle/>
          <a:p>
            <a:pPr eaLnBrk="1" fontAlgn="auto" hangingPunct="1">
              <a:spcAft>
                <a:spcPts val="0"/>
              </a:spcAft>
              <a:defRPr/>
            </a:pPr>
            <a:r>
              <a:rPr lang="en-US" altLang="ko-KR" sz="3200" dirty="0">
                <a:solidFill>
                  <a:schemeClr val="tx1"/>
                </a:solidFill>
                <a:latin typeface="Times New Roman" panose="02020603050405020304" pitchFamily="18" charset="0"/>
                <a:cs typeface="Times New Roman" panose="02020603050405020304" pitchFamily="18" charset="0"/>
              </a:rPr>
              <a:t>Quick Recap</a:t>
            </a:r>
            <a:endParaRPr lang="ko-KR" altLang="en-US"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A337718-A548-FE32-5873-89C7B7FD79A0}"/>
              </a:ext>
            </a:extLst>
          </p:cNvPr>
          <p:cNvPicPr>
            <a:picLocks noChangeAspect="1"/>
          </p:cNvPicPr>
          <p:nvPr/>
        </p:nvPicPr>
        <p:blipFill>
          <a:blip r:embed="rId3"/>
          <a:stretch>
            <a:fillRect/>
          </a:stretch>
        </p:blipFill>
        <p:spPr>
          <a:xfrm>
            <a:off x="896452" y="2494844"/>
            <a:ext cx="9695737" cy="1741946"/>
          </a:xfrm>
          <a:prstGeom prst="rect">
            <a:avLst/>
          </a:prstGeom>
        </p:spPr>
      </p:pic>
    </p:spTree>
    <p:extLst>
      <p:ext uri="{BB962C8B-B14F-4D97-AF65-F5344CB8AC3E}">
        <p14:creationId xmlns:p14="http://schemas.microsoft.com/office/powerpoint/2010/main" val="303947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제목 1">
            <a:extLst>
              <a:ext uri="{FF2B5EF4-FFF2-40B4-BE49-F238E27FC236}">
                <a16:creationId xmlns:a16="http://schemas.microsoft.com/office/drawing/2014/main" id="{C5025AE0-E86D-4E3D-AC8E-E8E0C5CB6035}"/>
              </a:ext>
            </a:extLst>
          </p:cNvPr>
          <p:cNvSpPr>
            <a:spLocks noGrp="1" noChangeArrowheads="1"/>
          </p:cNvSpPr>
          <p:nvPr>
            <p:ph type="title"/>
          </p:nvPr>
        </p:nvSpPr>
        <p:spPr>
          <a:xfrm>
            <a:off x="838200" y="472705"/>
            <a:ext cx="10515600" cy="755650"/>
          </a:xfrm>
        </p:spPr>
        <p:txBody>
          <a:bodyPr>
            <a:normAutofit/>
          </a:bodyPr>
          <a:lstStyle/>
          <a:p>
            <a:pPr eaLnBrk="1" fontAlgn="auto" hangingPunct="1">
              <a:spcAft>
                <a:spcPts val="0"/>
              </a:spcAft>
              <a:defRPr/>
            </a:pPr>
            <a:r>
              <a:rPr lang="en-US" altLang="ko-KR" sz="3600" dirty="0">
                <a:solidFill>
                  <a:schemeClr val="tx1">
                    <a:lumMod val="75000"/>
                    <a:lumOff val="25000"/>
                  </a:schemeClr>
                </a:solidFill>
                <a:latin typeface="Times New Roman" panose="02020603050405020304" pitchFamily="18" charset="0"/>
                <a:cs typeface="Times New Roman" panose="02020603050405020304" pitchFamily="18" charset="0"/>
              </a:rPr>
              <a:t>Contents</a:t>
            </a:r>
            <a:endParaRPr lang="ko-KR" altLang="en-US" sz="3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291" name="내용 개체 틀 2">
            <a:extLst>
              <a:ext uri="{FF2B5EF4-FFF2-40B4-BE49-F238E27FC236}">
                <a16:creationId xmlns:a16="http://schemas.microsoft.com/office/drawing/2014/main" id="{00B51943-4415-49E6-A84D-BBBBF46239CF}"/>
              </a:ext>
            </a:extLst>
          </p:cNvPr>
          <p:cNvSpPr>
            <a:spLocks noGrp="1" noChangeArrowheads="1"/>
          </p:cNvSpPr>
          <p:nvPr>
            <p:ph idx="1"/>
          </p:nvPr>
        </p:nvSpPr>
        <p:spPr>
          <a:xfrm>
            <a:off x="973229" y="1772645"/>
            <a:ext cx="9602788" cy="3965575"/>
          </a:xfrm>
        </p:spPr>
        <p:txBody>
          <a:bodyPr/>
          <a:lstStyle/>
          <a:p>
            <a:pPr indent="-365125">
              <a:spcBef>
                <a:spcPts val="1800"/>
              </a:spcBef>
              <a:buFont typeface="Wingdings" panose="05000000000000000000" pitchFamily="2" charset="2"/>
              <a:buChar char="Ø"/>
            </a:pPr>
            <a:r>
              <a:rPr lang="en-US" altLang="ko-KR" sz="2400" dirty="0">
                <a:latin typeface="Times New Roman" panose="02020603050405020304" pitchFamily="18" charset="0"/>
                <a:cs typeface="Times New Roman" panose="02020603050405020304" pitchFamily="18" charset="0"/>
              </a:rPr>
              <a:t>Introduction to OpenFOAM</a:t>
            </a:r>
          </a:p>
          <a:p>
            <a:pPr indent="-365125">
              <a:spcBef>
                <a:spcPts val="1800"/>
              </a:spcBef>
              <a:buFont typeface="Wingdings" panose="05000000000000000000" pitchFamily="2" charset="2"/>
              <a:buChar char="Ø"/>
            </a:pPr>
            <a:endParaRPr lang="en-US" altLang="ko-KR" sz="1000" dirty="0">
              <a:latin typeface="Times New Roman" panose="02020603050405020304" pitchFamily="18" charset="0"/>
              <a:cs typeface="Times New Roman" panose="02020603050405020304" pitchFamily="18" charset="0"/>
            </a:endParaRPr>
          </a:p>
          <a:p>
            <a:pPr indent="-365125">
              <a:spcBef>
                <a:spcPts val="1800"/>
              </a:spcBef>
              <a:buFont typeface="Wingdings" panose="05000000000000000000" pitchFamily="2" charset="2"/>
              <a:buChar char="Ø"/>
            </a:pPr>
            <a:r>
              <a:rPr lang="en-US" altLang="ko-KR" sz="2400" dirty="0">
                <a:latin typeface="Times New Roman" panose="02020603050405020304" pitchFamily="18" charset="0"/>
                <a:cs typeface="Times New Roman" panose="02020603050405020304" pitchFamily="18" charset="0"/>
              </a:rPr>
              <a:t>OpenFOAM: Numerical Solution to Diffusion Equation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OpenFOAM - Introduction</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73229" y="1772645"/>
            <a:ext cx="9152904"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OpenFOAM® stands for </a:t>
            </a:r>
            <a:r>
              <a:rPr lang="en-US" altLang="ko-KR" b="1" dirty="0">
                <a:latin typeface="Times New Roman" panose="02020603050405020304" pitchFamily="18" charset="0"/>
                <a:cs typeface="Times New Roman" panose="02020603050405020304" pitchFamily="18" charset="0"/>
              </a:rPr>
              <a:t>Open Source Field Operation and Manipulation</a:t>
            </a:r>
            <a:r>
              <a:rPr lang="en-US" altLang="ko-KR" dirty="0">
                <a:latin typeface="Times New Roman" panose="02020603050405020304" pitchFamily="18" charset="0"/>
                <a:cs typeface="Times New Roman" panose="02020603050405020304" pitchFamily="18" charset="0"/>
              </a:rPr>
              <a:t>.</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OpenFOAM® is first and foremost a C++ library used to solve partial differential equations (PDEs), and ordinary differential equations (ODEs).</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It comes with several ready-to-use or out-of-the-box solvers, pre-processing utilities and post-processing utilities.</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It is licensed under the GNU General Public License (GPL).That means it is freely available and distributed with the source code.</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OpenFOAM (Version v2306) is implemented in Ubuntu (version 22.04)</a:t>
            </a:r>
          </a:p>
          <a:p>
            <a:pPr indent="-365125" defTabSz="914400">
              <a:spcBef>
                <a:spcPts val="1800"/>
              </a:spcBef>
              <a:buFont typeface="Wingdings" panose="05000000000000000000" pitchFamily="2" charset="2"/>
              <a:buChar char="Ø"/>
            </a:pPr>
            <a:r>
              <a:rPr lang="en-US" altLang="ko-KR" dirty="0">
                <a:latin typeface="Times New Roman" panose="02020603050405020304" pitchFamily="18" charset="0"/>
                <a:cs typeface="Times New Roman" panose="02020603050405020304" pitchFamily="18" charset="0"/>
              </a:rPr>
              <a:t>ParaView (version 5.1.0) for post-processing.</a:t>
            </a:r>
          </a:p>
        </p:txBody>
      </p:sp>
    </p:spTree>
    <p:extLst>
      <p:ext uri="{BB962C8B-B14F-4D97-AF65-F5344CB8AC3E}">
        <p14:creationId xmlns:p14="http://schemas.microsoft.com/office/powerpoint/2010/main" val="1476595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OpenFOAM – Directory Structure</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73229" y="1750067"/>
            <a:ext cx="741441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180000" algn="just">
              <a:spcBef>
                <a:spcPts val="0"/>
              </a:spcBef>
              <a:buFont typeface="+mj-lt"/>
              <a:buAutoNum type="arabicPeriod"/>
            </a:pPr>
            <a:r>
              <a:rPr lang="en-US" altLang="ko-KR" sz="1800" dirty="0">
                <a:latin typeface="Times New Roman" panose="02020603050405020304" pitchFamily="18" charset="0"/>
                <a:cs typeface="Times New Roman" panose="02020603050405020304" pitchFamily="18" charset="0"/>
              </a:rPr>
              <a:t> </a:t>
            </a:r>
            <a:r>
              <a:rPr lang="en-US" altLang="ko-KR" sz="1800" i="1" u="sng" dirty="0">
                <a:solidFill>
                  <a:srgbClr val="FF0000"/>
                </a:solidFill>
                <a:latin typeface="Times New Roman" panose="02020603050405020304" pitchFamily="18" charset="0"/>
                <a:cs typeface="Times New Roman" panose="02020603050405020304" pitchFamily="18" charset="0"/>
              </a:rPr>
              <a:t>constant</a:t>
            </a:r>
            <a:r>
              <a:rPr lang="en-US" altLang="ko-KR" sz="1800" u="sng" dirty="0">
                <a:latin typeface="Times New Roman" panose="02020603050405020304" pitchFamily="18" charset="0"/>
                <a:cs typeface="Times New Roman" panose="02020603050405020304" pitchFamily="18" charset="0"/>
              </a:rPr>
              <a:t>:</a:t>
            </a:r>
            <a:r>
              <a:rPr lang="en-US" altLang="ko-KR" sz="1800" dirty="0">
                <a:latin typeface="Times New Roman" panose="02020603050405020304" pitchFamily="18" charset="0"/>
                <a:cs typeface="Times New Roman" panose="02020603050405020304" pitchFamily="18" charset="0"/>
              </a:rPr>
              <a:t> This directory contains the information which remains constant throughout the simulation. It contains the following:</a:t>
            </a:r>
          </a:p>
          <a:p>
            <a:pPr marL="360000" indent="0" algn="just">
              <a:buNone/>
            </a:pPr>
            <a:r>
              <a:rPr lang="en-US" altLang="ko-KR" sz="1800" dirty="0">
                <a:latin typeface="Times New Roman" panose="02020603050405020304" pitchFamily="18" charset="0"/>
                <a:cs typeface="Times New Roman" panose="02020603050405020304" pitchFamily="18" charset="0"/>
              </a:rPr>
              <a:t>1.1 </a:t>
            </a:r>
            <a:r>
              <a:rPr lang="en-US" altLang="ko-KR" sz="1800" i="1" u="sng" dirty="0" err="1">
                <a:solidFill>
                  <a:srgbClr val="FF0000"/>
                </a:solidFill>
                <a:latin typeface="Times New Roman" panose="02020603050405020304" pitchFamily="18" charset="0"/>
                <a:cs typeface="Times New Roman" panose="02020603050405020304" pitchFamily="18" charset="0"/>
              </a:rPr>
              <a:t>polymesh</a:t>
            </a:r>
            <a:r>
              <a:rPr lang="en-US" altLang="ko-KR" sz="1800" dirty="0">
                <a:latin typeface="Times New Roman" panose="02020603050405020304" pitchFamily="18" charset="0"/>
                <a:cs typeface="Times New Roman" panose="02020603050405020304" pitchFamily="18" charset="0"/>
              </a:rPr>
              <a:t>: Contains all the mesh information including:</a:t>
            </a:r>
          </a:p>
          <a:p>
            <a:pPr marL="900000" indent="-457200" algn="just">
              <a:buAutoNum type="alphaLcParenBoth"/>
            </a:pPr>
            <a:r>
              <a:rPr lang="en-US" altLang="ko-KR" sz="1800" dirty="0">
                <a:latin typeface="Times New Roman" panose="02020603050405020304" pitchFamily="18" charset="0"/>
                <a:cs typeface="Times New Roman" panose="02020603050405020304" pitchFamily="18" charset="0"/>
              </a:rPr>
              <a:t>points → nodal positions</a:t>
            </a:r>
          </a:p>
          <a:p>
            <a:pPr marL="900000" indent="-457200" algn="just">
              <a:buAutoNum type="alphaLcParenBoth"/>
            </a:pPr>
            <a:r>
              <a:rPr lang="en-US" altLang="ko-KR" sz="1800" dirty="0">
                <a:latin typeface="Times New Roman" panose="02020603050405020304" pitchFamily="18" charset="0"/>
                <a:cs typeface="Times New Roman" panose="02020603050405020304" pitchFamily="18" charset="0"/>
              </a:rPr>
              <a:t>faces → face connectivity neighbor boundary</a:t>
            </a:r>
          </a:p>
          <a:p>
            <a:pPr marL="900000" indent="-457200" algn="just">
              <a:buAutoNum type="alphaLcParenBoth"/>
            </a:pPr>
            <a:r>
              <a:rPr lang="en-US" altLang="ko-KR" sz="1800" dirty="0">
                <a:latin typeface="Times New Roman" panose="02020603050405020304" pitchFamily="18" charset="0"/>
                <a:cs typeface="Times New Roman" panose="02020603050405020304" pitchFamily="18" charset="0"/>
              </a:rPr>
              <a:t>owner → owner cell labels</a:t>
            </a:r>
          </a:p>
          <a:p>
            <a:pPr marL="900000" indent="-457200" algn="just">
              <a:buAutoNum type="alphaLcParenBoth"/>
            </a:pPr>
            <a:r>
              <a:rPr lang="en-US" altLang="ko-KR" sz="1800" dirty="0">
                <a:latin typeface="Times New Roman" panose="02020603050405020304" pitchFamily="18" charset="0"/>
                <a:cs typeface="Times New Roman" panose="02020603050405020304" pitchFamily="18" charset="0"/>
              </a:rPr>
              <a:t>neighbor → neighbor cell labels</a:t>
            </a:r>
          </a:p>
          <a:p>
            <a:pPr marL="900000" indent="-457200" algn="just">
              <a:buAutoNum type="alphaLcParenBoth"/>
            </a:pPr>
            <a:r>
              <a:rPr lang="en-US" altLang="ko-KR" sz="1800" dirty="0">
                <a:latin typeface="Times New Roman" panose="02020603050405020304" pitchFamily="18" charset="0"/>
                <a:cs typeface="Times New Roman" panose="02020603050405020304" pitchFamily="18" charset="0"/>
              </a:rPr>
              <a:t>boundary → boundary information</a:t>
            </a:r>
          </a:p>
          <a:p>
            <a:pPr marL="360000" indent="0" algn="just">
              <a:buNone/>
            </a:pPr>
            <a:r>
              <a:rPr lang="en-US" altLang="ko-KR" sz="1800" dirty="0">
                <a:latin typeface="Times New Roman" panose="02020603050405020304" pitchFamily="18" charset="0"/>
                <a:cs typeface="Times New Roman" panose="02020603050405020304" pitchFamily="18" charset="0"/>
              </a:rPr>
              <a:t>1.2 </a:t>
            </a:r>
            <a:r>
              <a:rPr lang="en-US" altLang="ko-KR" sz="1800" i="1" u="sng" dirty="0">
                <a:solidFill>
                  <a:srgbClr val="FF0000"/>
                </a:solidFill>
                <a:latin typeface="Times New Roman" panose="02020603050405020304" pitchFamily="18" charset="0"/>
                <a:cs typeface="Times New Roman" panose="02020603050405020304" pitchFamily="18" charset="0"/>
              </a:rPr>
              <a:t>properties</a:t>
            </a:r>
            <a:r>
              <a:rPr lang="en-US" altLang="ko-KR" sz="1800" dirty="0">
                <a:latin typeface="Times New Roman" panose="02020603050405020304" pitchFamily="18" charset="0"/>
                <a:cs typeface="Times New Roman" panose="02020603050405020304" pitchFamily="18" charset="0"/>
              </a:rPr>
              <a:t>: Files which specify physical properties for a particular application. </a:t>
            </a:r>
            <a:r>
              <a:rPr lang="en-US" altLang="ko-KR" sz="1800" dirty="0" err="1">
                <a:latin typeface="Times New Roman" panose="02020603050405020304" pitchFamily="18" charset="0"/>
                <a:cs typeface="Times New Roman" panose="02020603050405020304" pitchFamily="18" charset="0"/>
              </a:rPr>
              <a:t>Eg</a:t>
            </a:r>
            <a:r>
              <a:rPr lang="en-US" altLang="ko-KR" sz="1800" dirty="0">
                <a:latin typeface="Times New Roman" panose="02020603050405020304" pitchFamily="18" charset="0"/>
                <a:cs typeface="Times New Roman" panose="02020603050405020304" pitchFamily="18" charset="0"/>
              </a:rPr>
              <a:t>: gravity, viscosity, thermal and transport properties etc.</a:t>
            </a:r>
            <a:endParaRPr lang="ko-KR" alt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1F9B262-581D-83EA-B6CA-D06D7192D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3052" y="875653"/>
            <a:ext cx="2971800"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737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72989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OpenFOAM – Directory Structure</a:t>
            </a:r>
          </a:p>
        </p:txBody>
      </p:sp>
      <p:pic>
        <p:nvPicPr>
          <p:cNvPr id="6" name="Picture 2">
            <a:extLst>
              <a:ext uri="{FF2B5EF4-FFF2-40B4-BE49-F238E27FC236}">
                <a16:creationId xmlns:a16="http://schemas.microsoft.com/office/drawing/2014/main" id="{627DA0F3-6BE0-9DD3-DD6A-26BC545BA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3428" y="1731786"/>
            <a:ext cx="234315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내용 개체 틀 2">
            <a:extLst>
              <a:ext uri="{FF2B5EF4-FFF2-40B4-BE49-F238E27FC236}">
                <a16:creationId xmlns:a16="http://schemas.microsoft.com/office/drawing/2014/main" id="{D0BBF3A5-5695-FE4A-1EB5-0D58DA17FB0F}"/>
              </a:ext>
            </a:extLst>
          </p:cNvPr>
          <p:cNvSpPr>
            <a:spLocks noGrp="1"/>
          </p:cNvSpPr>
          <p:nvPr>
            <p:ph idx="1"/>
          </p:nvPr>
        </p:nvSpPr>
        <p:spPr>
          <a:xfrm>
            <a:off x="1095375" y="1344085"/>
            <a:ext cx="8034867" cy="5000626"/>
          </a:xfrm>
        </p:spPr>
        <p:txBody>
          <a:bodyPr>
            <a:noAutofit/>
          </a:bodyPr>
          <a:lstStyle/>
          <a:p>
            <a:pPr marL="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 </a:t>
            </a:r>
            <a:r>
              <a:rPr lang="en-US" altLang="ko-KR" sz="1600" i="1" u="sng" dirty="0">
                <a:solidFill>
                  <a:srgbClr val="FF0000"/>
                </a:solidFill>
                <a:latin typeface="Times New Roman" panose="02020603050405020304" pitchFamily="18" charset="0"/>
                <a:cs typeface="Times New Roman" panose="02020603050405020304" pitchFamily="18" charset="0"/>
              </a:rPr>
              <a:t>system</a:t>
            </a:r>
            <a:r>
              <a:rPr lang="en-US" altLang="ko-KR" sz="1600" dirty="0">
                <a:solidFill>
                  <a:schemeClr val="tx1"/>
                </a:solidFill>
                <a:latin typeface="Times New Roman" panose="02020603050405020304" pitchFamily="18" charset="0"/>
                <a:cs typeface="Times New Roman" panose="02020603050405020304" pitchFamily="18" charset="0"/>
              </a:rPr>
              <a:t>: This directory contains all the parameters associated with the solution procedure. It contains at least the following files:</a:t>
            </a:r>
          </a:p>
          <a:p>
            <a:pPr marL="0" indent="0" algn="just">
              <a:spcBef>
                <a:spcPts val="0"/>
              </a:spcBef>
              <a:buNone/>
            </a:pPr>
            <a:endParaRPr lang="en-US" altLang="ko-KR" sz="1600" dirty="0">
              <a:solidFill>
                <a:schemeClr val="tx1"/>
              </a:solidFill>
              <a:latin typeface="Times New Roman" panose="02020603050405020304" pitchFamily="18" charset="0"/>
              <a:cs typeface="Times New Roman" panose="02020603050405020304" pitchFamily="18" charset="0"/>
            </a:endParaRPr>
          </a:p>
          <a:p>
            <a:pPr marL="36000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2.1 </a:t>
            </a:r>
            <a:r>
              <a:rPr lang="en-US" altLang="ko-KR" sz="1600" i="1" u="sng" dirty="0">
                <a:solidFill>
                  <a:srgbClr val="FF0000"/>
                </a:solidFill>
                <a:latin typeface="Times New Roman" panose="02020603050405020304" pitchFamily="18" charset="0"/>
                <a:cs typeface="Times New Roman" panose="02020603050405020304" pitchFamily="18" charset="0"/>
              </a:rPr>
              <a:t>blockmeshDict</a:t>
            </a:r>
            <a:r>
              <a:rPr lang="en-US" altLang="ko-KR" sz="1600" i="1" u="sng" dirty="0">
                <a:solidFill>
                  <a:schemeClr val="tx1"/>
                </a:solidFill>
                <a:latin typeface="Times New Roman" panose="02020603050405020304" pitchFamily="18" charset="0"/>
                <a:cs typeface="Times New Roman" panose="02020603050405020304" pitchFamily="18" charset="0"/>
              </a:rPr>
              <a:t>:</a:t>
            </a:r>
            <a:r>
              <a:rPr lang="en-US" altLang="ko-KR" sz="1600" i="1" dirty="0">
                <a:solidFill>
                  <a:schemeClr val="tx1"/>
                </a:solidFill>
                <a:latin typeface="Times New Roman" panose="02020603050405020304" pitchFamily="18" charset="0"/>
                <a:cs typeface="Times New Roman" panose="02020603050405020304" pitchFamily="18" charset="0"/>
              </a:rPr>
              <a:t> </a:t>
            </a:r>
          </a:p>
          <a:p>
            <a:pPr marL="645750" indent="-285750" algn="just">
              <a:spcBef>
                <a:spcPts val="600"/>
              </a:spcBef>
              <a:spcAft>
                <a:spcPts val="600"/>
              </a:spcAft>
            </a:pPr>
            <a:r>
              <a:rPr lang="en-US" altLang="ko-KR" sz="1600" dirty="0">
                <a:solidFill>
                  <a:schemeClr val="tx1"/>
                </a:solidFill>
                <a:latin typeface="Times New Roman" panose="02020603050405020304" pitchFamily="18" charset="0"/>
                <a:cs typeface="Times New Roman" panose="02020603050405020304" pitchFamily="18" charset="0"/>
              </a:rPr>
              <a:t>The principle behind blockMesh is to </a:t>
            </a:r>
            <a:r>
              <a:rPr lang="en-US" altLang="ko-KR" sz="1600" b="1" dirty="0">
                <a:solidFill>
                  <a:schemeClr val="tx1"/>
                </a:solidFill>
                <a:latin typeface="Times New Roman" panose="02020603050405020304" pitchFamily="18" charset="0"/>
                <a:cs typeface="Times New Roman" panose="02020603050405020304" pitchFamily="18" charset="0"/>
              </a:rPr>
              <a:t>decompose the domain geometry</a:t>
            </a:r>
            <a:r>
              <a:rPr lang="en-US" altLang="ko-KR" sz="1600" dirty="0">
                <a:solidFill>
                  <a:schemeClr val="tx1"/>
                </a:solidFill>
                <a:latin typeface="Times New Roman" panose="02020603050405020304" pitchFamily="18" charset="0"/>
                <a:cs typeface="Times New Roman" panose="02020603050405020304" pitchFamily="18" charset="0"/>
              </a:rPr>
              <a:t> into a set of 1 or more three dimensional, hexahedral blocks. This section describes the </a:t>
            </a:r>
            <a:r>
              <a:rPr lang="en-US" altLang="ko-KR" sz="1600" b="1" dirty="0">
                <a:solidFill>
                  <a:schemeClr val="tx1"/>
                </a:solidFill>
                <a:latin typeface="Times New Roman" panose="02020603050405020304" pitchFamily="18" charset="0"/>
                <a:cs typeface="Times New Roman" panose="02020603050405020304" pitchFamily="18" charset="0"/>
              </a:rPr>
              <a:t>mesh generation utility</a:t>
            </a:r>
            <a:r>
              <a:rPr lang="en-US" altLang="ko-KR" sz="1600" dirty="0">
                <a:solidFill>
                  <a:schemeClr val="tx1"/>
                </a:solidFill>
                <a:latin typeface="Times New Roman" panose="02020603050405020304" pitchFamily="18" charset="0"/>
                <a:cs typeface="Times New Roman" panose="02020603050405020304" pitchFamily="18" charset="0"/>
              </a:rPr>
              <a:t>, blockMesh, supplied with </a:t>
            </a:r>
            <a:r>
              <a:rPr lang="en-US" altLang="ko-KR" sz="1600" b="1" dirty="0">
                <a:solidFill>
                  <a:schemeClr val="tx1"/>
                </a:solidFill>
                <a:latin typeface="Times New Roman" panose="02020603050405020304" pitchFamily="18" charset="0"/>
                <a:cs typeface="Times New Roman" panose="02020603050405020304" pitchFamily="18" charset="0"/>
              </a:rPr>
              <a:t>OpenFOAM</a:t>
            </a:r>
            <a:r>
              <a:rPr lang="en-US" altLang="ko-KR" sz="1600" dirty="0">
                <a:solidFill>
                  <a:schemeClr val="tx1"/>
                </a:solidFill>
                <a:latin typeface="Times New Roman" panose="02020603050405020304" pitchFamily="18" charset="0"/>
                <a:cs typeface="Times New Roman" panose="02020603050405020304" pitchFamily="18" charset="0"/>
              </a:rPr>
              <a:t>. The blockMesh utility creates parametric meshes with grading and curved edges. BlockMesh reads this dictionary, generates the mesh and writes out the mesh data to </a:t>
            </a:r>
            <a:r>
              <a:rPr lang="en-US" altLang="ko-KR" sz="1600" b="1" dirty="0">
                <a:solidFill>
                  <a:schemeClr val="tx1"/>
                </a:solidFill>
                <a:latin typeface="Times New Roman" panose="02020603050405020304" pitchFamily="18" charset="0"/>
                <a:cs typeface="Times New Roman" panose="02020603050405020304" pitchFamily="18" charset="0"/>
              </a:rPr>
              <a:t>points</a:t>
            </a:r>
            <a:r>
              <a:rPr lang="en-US" altLang="ko-KR" sz="1600" dirty="0">
                <a:solidFill>
                  <a:schemeClr val="tx1"/>
                </a:solidFill>
                <a:latin typeface="Times New Roman" panose="02020603050405020304" pitchFamily="18" charset="0"/>
                <a:cs typeface="Times New Roman" panose="02020603050405020304" pitchFamily="18" charset="0"/>
              </a:rPr>
              <a:t> and </a:t>
            </a:r>
            <a:r>
              <a:rPr lang="en-US" altLang="ko-KR" sz="1600" b="1" dirty="0">
                <a:solidFill>
                  <a:schemeClr val="tx1"/>
                </a:solidFill>
                <a:latin typeface="Times New Roman" panose="02020603050405020304" pitchFamily="18" charset="0"/>
                <a:cs typeface="Times New Roman" panose="02020603050405020304" pitchFamily="18" charset="0"/>
              </a:rPr>
              <a:t>faces</a:t>
            </a:r>
            <a:r>
              <a:rPr lang="en-US" altLang="ko-KR" sz="1600" dirty="0">
                <a:solidFill>
                  <a:schemeClr val="tx1"/>
                </a:solidFill>
                <a:latin typeface="Times New Roman" panose="02020603050405020304" pitchFamily="18" charset="0"/>
                <a:cs typeface="Times New Roman" panose="02020603050405020304" pitchFamily="18" charset="0"/>
              </a:rPr>
              <a:t>, </a:t>
            </a:r>
            <a:r>
              <a:rPr lang="en-US" altLang="ko-KR" sz="1600" b="1" dirty="0">
                <a:solidFill>
                  <a:schemeClr val="tx1"/>
                </a:solidFill>
                <a:latin typeface="Times New Roman" panose="02020603050405020304" pitchFamily="18" charset="0"/>
                <a:cs typeface="Times New Roman" panose="02020603050405020304" pitchFamily="18" charset="0"/>
              </a:rPr>
              <a:t>cells</a:t>
            </a:r>
            <a:r>
              <a:rPr lang="en-US" altLang="ko-KR" sz="1600" dirty="0">
                <a:solidFill>
                  <a:schemeClr val="tx1"/>
                </a:solidFill>
                <a:latin typeface="Times New Roman" panose="02020603050405020304" pitchFamily="18" charset="0"/>
                <a:cs typeface="Times New Roman" panose="02020603050405020304" pitchFamily="18" charset="0"/>
              </a:rPr>
              <a:t> and </a:t>
            </a:r>
            <a:r>
              <a:rPr lang="en-US" altLang="ko-KR" sz="1600" b="1" dirty="0">
                <a:solidFill>
                  <a:schemeClr val="tx1"/>
                </a:solidFill>
                <a:latin typeface="Times New Roman" panose="02020603050405020304" pitchFamily="18" charset="0"/>
                <a:cs typeface="Times New Roman" panose="02020603050405020304" pitchFamily="18" charset="0"/>
              </a:rPr>
              <a:t>boundary</a:t>
            </a:r>
            <a:r>
              <a:rPr lang="en-US" altLang="ko-KR" sz="1600" dirty="0">
                <a:solidFill>
                  <a:schemeClr val="tx1"/>
                </a:solidFill>
                <a:latin typeface="Times New Roman" panose="02020603050405020304" pitchFamily="18" charset="0"/>
                <a:cs typeface="Times New Roman" panose="02020603050405020304" pitchFamily="18" charset="0"/>
              </a:rPr>
              <a:t> </a:t>
            </a:r>
            <a:r>
              <a:rPr lang="en-US" altLang="ko-KR" sz="1600" b="1" dirty="0">
                <a:solidFill>
                  <a:schemeClr val="tx1"/>
                </a:solidFill>
                <a:latin typeface="Times New Roman" panose="02020603050405020304" pitchFamily="18" charset="0"/>
                <a:cs typeface="Times New Roman" panose="02020603050405020304" pitchFamily="18" charset="0"/>
              </a:rPr>
              <a:t>files</a:t>
            </a:r>
            <a:r>
              <a:rPr lang="en-US" altLang="ko-KR" sz="1600" dirty="0">
                <a:solidFill>
                  <a:schemeClr val="tx1"/>
                </a:solidFill>
                <a:latin typeface="Times New Roman" panose="02020603050405020304" pitchFamily="18" charset="0"/>
                <a:cs typeface="Times New Roman" panose="02020603050405020304" pitchFamily="18" charset="0"/>
              </a:rPr>
              <a:t> in the same directory. </a:t>
            </a:r>
          </a:p>
          <a:p>
            <a:pPr marL="360000" indent="0" algn="just">
              <a:spcBef>
                <a:spcPts val="0"/>
              </a:spcBef>
              <a:buNone/>
            </a:pPr>
            <a:endParaRPr lang="en-US" altLang="ko-KR" sz="1600" dirty="0">
              <a:solidFill>
                <a:schemeClr val="tx1"/>
              </a:solidFill>
              <a:latin typeface="Times New Roman" panose="02020603050405020304" pitchFamily="18" charset="0"/>
              <a:cs typeface="Times New Roman" panose="02020603050405020304" pitchFamily="18" charset="0"/>
            </a:endParaRPr>
          </a:p>
          <a:p>
            <a:pPr marL="36000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2.2 </a:t>
            </a:r>
            <a:r>
              <a:rPr lang="en-US" altLang="ko-KR" sz="1600" i="1" u="sng" dirty="0">
                <a:solidFill>
                  <a:srgbClr val="FF0000"/>
                </a:solidFill>
                <a:latin typeface="Times New Roman" panose="02020603050405020304" pitchFamily="18" charset="0"/>
                <a:cs typeface="Times New Roman" panose="02020603050405020304" pitchFamily="18" charset="0"/>
              </a:rPr>
              <a:t>controlDict</a:t>
            </a:r>
            <a:r>
              <a:rPr lang="en-US" altLang="ko-KR" sz="1600" i="1" u="sng" dirty="0">
                <a:solidFill>
                  <a:schemeClr val="tx1"/>
                </a:solidFill>
                <a:latin typeface="Times New Roman" panose="02020603050405020304" pitchFamily="18" charset="0"/>
                <a:cs typeface="Times New Roman" panose="02020603050405020304" pitchFamily="18" charset="0"/>
              </a:rPr>
              <a:t>:</a:t>
            </a:r>
            <a:r>
              <a:rPr lang="en-US" altLang="ko-KR" sz="1600" i="1" dirty="0">
                <a:solidFill>
                  <a:schemeClr val="tx1"/>
                </a:solidFill>
                <a:latin typeface="Times New Roman" panose="02020603050405020304" pitchFamily="18" charset="0"/>
                <a:cs typeface="Times New Roman" panose="02020603050405020304" pitchFamily="18" charset="0"/>
              </a:rPr>
              <a:t> </a:t>
            </a:r>
            <a:r>
              <a:rPr lang="en-US" altLang="ko-KR" sz="1600" dirty="0">
                <a:solidFill>
                  <a:schemeClr val="tx1"/>
                </a:solidFill>
                <a:latin typeface="Times New Roman" panose="02020603050405020304" pitchFamily="18" charset="0"/>
                <a:cs typeface="Times New Roman" panose="02020603050405020304" pitchFamily="18" charset="0"/>
              </a:rPr>
              <a:t>Specifies the run control parameters such as start/ end time, time step, write interval etc.</a:t>
            </a:r>
          </a:p>
          <a:p>
            <a:pPr marL="36000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2.3 </a:t>
            </a:r>
            <a:r>
              <a:rPr lang="en-US" altLang="ko-KR" sz="1600" i="1" u="sng" dirty="0">
                <a:solidFill>
                  <a:srgbClr val="FF0000"/>
                </a:solidFill>
                <a:latin typeface="Times New Roman" panose="02020603050405020304" pitchFamily="18" charset="0"/>
                <a:cs typeface="Times New Roman" panose="02020603050405020304" pitchFamily="18" charset="0"/>
              </a:rPr>
              <a:t>fvSchemes</a:t>
            </a:r>
            <a:r>
              <a:rPr lang="en-US" altLang="ko-KR" sz="1600" i="1" u="sng" dirty="0">
                <a:solidFill>
                  <a:schemeClr val="tx1"/>
                </a:solidFill>
                <a:latin typeface="Times New Roman" panose="02020603050405020304" pitchFamily="18" charset="0"/>
                <a:cs typeface="Times New Roman" panose="02020603050405020304" pitchFamily="18" charset="0"/>
              </a:rPr>
              <a:t>:</a:t>
            </a:r>
            <a:r>
              <a:rPr lang="en-US" altLang="ko-KR" sz="1600" i="1" dirty="0">
                <a:solidFill>
                  <a:schemeClr val="tx1"/>
                </a:solidFill>
                <a:latin typeface="Times New Roman" panose="02020603050405020304" pitchFamily="18" charset="0"/>
                <a:cs typeface="Times New Roman" panose="02020603050405020304" pitchFamily="18" charset="0"/>
              </a:rPr>
              <a:t> </a:t>
            </a:r>
            <a:r>
              <a:rPr lang="en-US" altLang="ko-KR" sz="1600" dirty="0">
                <a:solidFill>
                  <a:schemeClr val="tx1"/>
                </a:solidFill>
                <a:latin typeface="Times New Roman" panose="02020603050405020304" pitchFamily="18" charset="0"/>
                <a:cs typeface="Times New Roman" panose="02020603050405020304" pitchFamily="18" charset="0"/>
              </a:rPr>
              <a:t>Contains the finite volume discretization schemes used for the solution procedure such as spatial and temporal discretizations. </a:t>
            </a:r>
          </a:p>
          <a:p>
            <a:pPr marL="36000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2.4 </a:t>
            </a:r>
            <a:r>
              <a:rPr lang="en-US" altLang="ko-KR" sz="1600" i="1" u="sng" dirty="0">
                <a:solidFill>
                  <a:srgbClr val="FF0000"/>
                </a:solidFill>
                <a:latin typeface="Times New Roman" panose="02020603050405020304" pitchFamily="18" charset="0"/>
                <a:cs typeface="Times New Roman" panose="02020603050405020304" pitchFamily="18" charset="0"/>
              </a:rPr>
              <a:t>fvSolution</a:t>
            </a:r>
            <a:r>
              <a:rPr lang="en-US" altLang="ko-KR" sz="1600" i="1" u="sng" dirty="0">
                <a:solidFill>
                  <a:schemeClr val="tx1"/>
                </a:solidFill>
                <a:latin typeface="Times New Roman" panose="02020603050405020304" pitchFamily="18" charset="0"/>
                <a:cs typeface="Times New Roman" panose="02020603050405020304" pitchFamily="18" charset="0"/>
              </a:rPr>
              <a:t>:</a:t>
            </a:r>
            <a:r>
              <a:rPr lang="en-US" altLang="ko-KR" sz="1600" i="1" dirty="0">
                <a:solidFill>
                  <a:schemeClr val="tx1"/>
                </a:solidFill>
                <a:latin typeface="Times New Roman" panose="02020603050405020304" pitchFamily="18" charset="0"/>
                <a:cs typeface="Times New Roman" panose="02020603050405020304" pitchFamily="18" charset="0"/>
              </a:rPr>
              <a:t> </a:t>
            </a:r>
            <a:r>
              <a:rPr lang="en-US" altLang="ko-KR" sz="1600" dirty="0">
                <a:solidFill>
                  <a:schemeClr val="tx1"/>
                </a:solidFill>
                <a:latin typeface="Times New Roman" panose="02020603050405020304" pitchFamily="18" charset="0"/>
                <a:cs typeface="Times New Roman" panose="02020603050405020304" pitchFamily="18" charset="0"/>
              </a:rPr>
              <a:t>Contains equation solvers, algorithm controls and tolerances for the implicit solvers. </a:t>
            </a:r>
          </a:p>
          <a:p>
            <a:pPr marL="0" indent="0" algn="just">
              <a:spcBef>
                <a:spcPts val="0"/>
              </a:spcBef>
              <a:buNone/>
            </a:pPr>
            <a:endParaRPr lang="en-US" altLang="ko-KR" sz="1600"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3. </a:t>
            </a:r>
            <a:r>
              <a:rPr lang="en-US" altLang="ko-KR" sz="1600" i="1" u="sng" dirty="0">
                <a:solidFill>
                  <a:srgbClr val="FF0000"/>
                </a:solidFill>
                <a:latin typeface="Times New Roman" panose="02020603050405020304" pitchFamily="18" charset="0"/>
                <a:cs typeface="Times New Roman" panose="02020603050405020304" pitchFamily="18" charset="0"/>
              </a:rPr>
              <a:t>0</a:t>
            </a:r>
            <a:r>
              <a:rPr lang="en-US" altLang="ko-KR" sz="1600" dirty="0">
                <a:solidFill>
                  <a:schemeClr val="tx1"/>
                </a:solidFill>
                <a:latin typeface="Times New Roman" panose="02020603050405020304" pitchFamily="18" charset="0"/>
                <a:cs typeface="Times New Roman" panose="02020603050405020304" pitchFamily="18" charset="0"/>
              </a:rPr>
              <a:t>: The ’0’ directory corresponds to zero time. It contains the initial and boundary conditions for variables (i.e. </a:t>
            </a:r>
            <a:r>
              <a:rPr lang="en-US" altLang="ko-KR" sz="1600" b="1" dirty="0">
                <a:solidFill>
                  <a:schemeClr val="tx1"/>
                </a:solidFill>
                <a:latin typeface="Times New Roman" panose="02020603050405020304" pitchFamily="18" charset="0"/>
                <a:cs typeface="Times New Roman" panose="02020603050405020304" pitchFamily="18" charset="0"/>
              </a:rPr>
              <a:t>pressure p</a:t>
            </a:r>
            <a:r>
              <a:rPr lang="en-US" altLang="ko-KR" sz="1600" dirty="0">
                <a:solidFill>
                  <a:schemeClr val="tx1"/>
                </a:solidFill>
                <a:latin typeface="Times New Roman" panose="02020603050405020304" pitchFamily="18" charset="0"/>
                <a:cs typeface="Times New Roman" panose="02020603050405020304" pitchFamily="18" charset="0"/>
              </a:rPr>
              <a:t>, </a:t>
            </a:r>
            <a:r>
              <a:rPr lang="en-US" altLang="ko-KR" sz="1600" b="1" dirty="0">
                <a:solidFill>
                  <a:schemeClr val="tx1"/>
                </a:solidFill>
                <a:latin typeface="Times New Roman" panose="02020603050405020304" pitchFamily="18" charset="0"/>
                <a:cs typeface="Times New Roman" panose="02020603050405020304" pitchFamily="18" charset="0"/>
              </a:rPr>
              <a:t>velocity U</a:t>
            </a:r>
            <a:r>
              <a:rPr lang="en-US" altLang="ko-KR" sz="1600" dirty="0">
                <a:solidFill>
                  <a:schemeClr val="tx1"/>
                </a:solidFill>
                <a:latin typeface="Times New Roman" panose="02020603050405020304" pitchFamily="18" charset="0"/>
                <a:cs typeface="Times New Roman" panose="02020603050405020304" pitchFamily="18" charset="0"/>
              </a:rPr>
              <a:t>) in individual files</a:t>
            </a:r>
          </a:p>
        </p:txBody>
      </p:sp>
    </p:spTree>
    <p:extLst>
      <p:ext uri="{BB962C8B-B14F-4D97-AF65-F5344CB8AC3E}">
        <p14:creationId xmlns:p14="http://schemas.microsoft.com/office/powerpoint/2010/main" val="2253848837"/>
      </p:ext>
    </p:extLst>
  </p:cSld>
  <p:clrMapOvr>
    <a:masterClrMapping/>
  </p:clrMapOvr>
</p:sld>
</file>

<file path=ppt/theme/theme1.xml><?xml version="1.0" encoding="utf-8"?>
<a:theme xmlns:a="http://schemas.openxmlformats.org/drawingml/2006/main" name="추억">
  <a:themeElements>
    <a:clrScheme name="추억">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추억">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추억">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DAY2_Computational Thermal Engineering" id="{8BE3312C-19EA-41D3-93B4-9F0EF7B35489}" vid="{92D143B7-1D03-44DE-8AD9-64845107FB8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DAY2_Computational Thermal Engineering</Template>
  <TotalTime>6061</TotalTime>
  <Words>1271</Words>
  <Application>Microsoft Office PowerPoint</Application>
  <PresentationFormat>와이드스크린</PresentationFormat>
  <Paragraphs>163</Paragraphs>
  <Slides>31</Slides>
  <Notes>25</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31</vt:i4>
      </vt:variant>
    </vt:vector>
  </HeadingPairs>
  <TitlesOfParts>
    <vt:vector size="40" baseType="lpstr">
      <vt:lpstr>Coronet</vt:lpstr>
      <vt:lpstr>HY그래픽B</vt:lpstr>
      <vt:lpstr>맑은 고딕</vt:lpstr>
      <vt:lpstr>Calibri</vt:lpstr>
      <vt:lpstr>Calibri Light</vt:lpstr>
      <vt:lpstr>Cambria Math</vt:lpstr>
      <vt:lpstr>Times New Roman</vt:lpstr>
      <vt:lpstr>Wingdings</vt:lpstr>
      <vt:lpstr>추억</vt:lpstr>
      <vt:lpstr>Computational Thermal Engineering</vt:lpstr>
      <vt:lpstr>Quick Recap</vt:lpstr>
      <vt:lpstr>Quick Recap</vt:lpstr>
      <vt:lpstr>Quick Recap</vt:lpstr>
      <vt:lpstr>Quick Recap</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Thermal Engineering</dc:title>
  <dc:creator>default</dc:creator>
  <cp:lastModifiedBy>default</cp:lastModifiedBy>
  <cp:revision>128</cp:revision>
  <dcterms:created xsi:type="dcterms:W3CDTF">2023-09-15T11:28:08Z</dcterms:created>
  <dcterms:modified xsi:type="dcterms:W3CDTF">2023-10-23T08:17:39Z</dcterms:modified>
</cp:coreProperties>
</file>